
<file path=[Content_Types].xml><?xml version="1.0" encoding="utf-8"?>
<Types xmlns="http://schemas.openxmlformats.org/package/2006/content-types">
  <Override PartName="/ppt/slides/slide18.xml" ContentType="application/vnd.openxmlformats-officedocument.presentationml.slide+xml"/>
  <Default Extension="pict" ContentType="image/pict"/>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Default Extension="jpeg" ContentType="image/jpeg"/>
  <Override PartName="/ppt/slides/slide1.xml" ContentType="application/vnd.openxmlformats-officedocument.presentationml.slide+xml"/>
  <Override PartName="/ppt/slides/slide26.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s/slide6.xml" ContentType="application/vnd.openxmlformats-officedocument.presentationml.slide+xml"/>
  <Override PartName="/ppt/embeddings/oleObject1.bin" ContentType="application/vnd.openxmlformats-officedocument.oleObject"/>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Default Extension="pdf" ContentType="application/pdf"/>
  <Override PartName="/ppt/slides/slide16.xml" ContentType="application/vnd.openxmlformats-officedocument.presentationml.slide+xml"/>
  <Override PartName="/ppt/slides/slide7.xml" ContentType="application/vnd.openxmlformats-officedocument.presentationml.slide+xml"/>
  <Override PartName="/ppt/embeddings/oleObject2.bin" ContentType="application/vnd.openxmlformats-officedocument.oleObject"/>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FF00"/>
    <a:srgbClr val="4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0449" autoAdjust="0"/>
    <p:restoredTop sz="94660"/>
  </p:normalViewPr>
  <p:slideViewPr>
    <p:cSldViewPr snapToGrid="0" snapToObjects="1" showGuides="1">
      <p:cViewPr varScale="1">
        <p:scale>
          <a:sx n="114" d="100"/>
          <a:sy n="114" d="100"/>
        </p:scale>
        <p:origin x="-1424"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9.pict"/><Relationship Id="rId2" Type="http://schemas.openxmlformats.org/officeDocument/2006/relationships/image" Target="../media/image50.pict"/></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95712672-1237-DE48-A5BA-5C9C31AF5A40}" type="datetimeFigureOut">
              <a:rPr lang="en-US" smtClean="0"/>
              <a:pPr/>
              <a:t>1/10/18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D86949-07C9-354D-B65B-F458626755C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5712672-1237-DE48-A5BA-5C9C31AF5A40}" type="datetimeFigureOut">
              <a:rPr lang="en-US" smtClean="0"/>
              <a:pPr/>
              <a:t>1/10/18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D86949-07C9-354D-B65B-F458626755C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5712672-1237-DE48-A5BA-5C9C31AF5A40}" type="datetimeFigureOut">
              <a:rPr lang="en-US" smtClean="0"/>
              <a:pPr/>
              <a:t>1/10/18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D86949-07C9-354D-B65B-F458626755C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5712672-1237-DE48-A5BA-5C9C31AF5A40}" type="datetimeFigureOut">
              <a:rPr lang="en-US" smtClean="0"/>
              <a:pPr/>
              <a:t>1/10/18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D86949-07C9-354D-B65B-F458626755C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95712672-1237-DE48-A5BA-5C9C31AF5A40}" type="datetimeFigureOut">
              <a:rPr lang="en-US" smtClean="0"/>
              <a:pPr/>
              <a:t>1/10/18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D86949-07C9-354D-B65B-F458626755C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95712672-1237-DE48-A5BA-5C9C31AF5A40}" type="datetimeFigureOut">
              <a:rPr lang="en-US" smtClean="0"/>
              <a:pPr/>
              <a:t>1/10/18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D86949-07C9-354D-B65B-F458626755C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95712672-1237-DE48-A5BA-5C9C31AF5A40}" type="datetimeFigureOut">
              <a:rPr lang="en-US" smtClean="0"/>
              <a:pPr/>
              <a:t>1/10/18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2D86949-07C9-354D-B65B-F458626755C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95712672-1237-DE48-A5BA-5C9C31AF5A40}" type="datetimeFigureOut">
              <a:rPr lang="en-US" smtClean="0"/>
              <a:pPr/>
              <a:t>1/10/18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2D86949-07C9-354D-B65B-F458626755C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712672-1237-DE48-A5BA-5C9C31AF5A40}" type="datetimeFigureOut">
              <a:rPr lang="en-US" smtClean="0"/>
              <a:pPr/>
              <a:t>1/10/18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2D86949-07C9-354D-B65B-F458626755C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5712672-1237-DE48-A5BA-5C9C31AF5A40}" type="datetimeFigureOut">
              <a:rPr lang="en-US" smtClean="0"/>
              <a:pPr/>
              <a:t>1/10/18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D86949-07C9-354D-B65B-F458626755C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5712672-1237-DE48-A5BA-5C9C31AF5A40}" type="datetimeFigureOut">
              <a:rPr lang="en-US" smtClean="0"/>
              <a:pPr/>
              <a:t>1/10/18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D86949-07C9-354D-B65B-F458626755C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712672-1237-DE48-A5BA-5C9C31AF5A40}" type="datetimeFigureOut">
              <a:rPr lang="en-US" smtClean="0"/>
              <a:pPr/>
              <a:t>1/10/18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D86949-07C9-354D-B65B-F458626755C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df"/><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df"/><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image" Target="../media/image10.pd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df"/><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df"/><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df"/><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df"/><Relationship Id="rId5"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image" Target="../media/image18.pd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df"/><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df"/><Relationship Id="rId5"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image" Target="../media/image24.pdf"/></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df"/><Relationship Id="rId5" Type="http://schemas.openxmlformats.org/officeDocument/2006/relationships/image" Target="../media/image31.png"/><Relationship Id="rId6" Type="http://schemas.openxmlformats.org/officeDocument/2006/relationships/image" Target="../media/image32.pdf"/><Relationship Id="rId7" Type="http://schemas.openxmlformats.org/officeDocument/2006/relationships/image" Target="../media/image33.png"/><Relationship Id="rId1" Type="http://schemas.openxmlformats.org/officeDocument/2006/relationships/slideLayout" Target="../slideLayouts/slideLayout7.xml"/><Relationship Id="rId2" Type="http://schemas.openxmlformats.org/officeDocument/2006/relationships/image" Target="../media/image28.pdf"/></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df"/><Relationship Id="rId5" Type="http://schemas.openxmlformats.org/officeDocument/2006/relationships/image" Target="../media/image37.png"/><Relationship Id="rId6" Type="http://schemas.openxmlformats.org/officeDocument/2006/relationships/image" Target="../media/image38.pdf"/><Relationship Id="rId7" Type="http://schemas.openxmlformats.org/officeDocument/2006/relationships/image" Target="../media/image39.png"/><Relationship Id="rId1" Type="http://schemas.openxmlformats.org/officeDocument/2006/relationships/slideLayout" Target="../slideLayouts/slideLayout7.xml"/><Relationship Id="rId2" Type="http://schemas.openxmlformats.org/officeDocument/2006/relationships/image" Target="../media/image34.pdf"/></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df"/><Relationship Id="rId5" Type="http://schemas.openxmlformats.org/officeDocument/2006/relationships/image" Target="../media/image43.png"/><Relationship Id="rId6" Type="http://schemas.openxmlformats.org/officeDocument/2006/relationships/image" Target="../media/image44.pdf"/><Relationship Id="rId7" Type="http://schemas.openxmlformats.org/officeDocument/2006/relationships/image" Target="../media/image45.png"/><Relationship Id="rId8" Type="http://schemas.openxmlformats.org/officeDocument/2006/relationships/image" Target="../media/image46.pdf"/><Relationship Id="rId9" Type="http://schemas.openxmlformats.org/officeDocument/2006/relationships/image" Target="../media/image47.png"/><Relationship Id="rId10" Type="http://schemas.openxmlformats.org/officeDocument/2006/relationships/image" Target="../media/image48.png"/><Relationship Id="rId1" Type="http://schemas.openxmlformats.org/officeDocument/2006/relationships/slideLayout" Target="../slideLayouts/slideLayout7.xml"/><Relationship Id="rId2" Type="http://schemas.openxmlformats.org/officeDocument/2006/relationships/image" Target="../media/image40.pd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oleObject2.bin"/><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df"/><Relationship Id="rId5" Type="http://schemas.openxmlformats.org/officeDocument/2006/relationships/image" Target="../media/image54.png"/><Relationship Id="rId1" Type="http://schemas.openxmlformats.org/officeDocument/2006/relationships/slideLayout" Target="../slideLayouts/slideLayout7.xml"/><Relationship Id="rId2" Type="http://schemas.openxmlformats.org/officeDocument/2006/relationships/image" Target="../media/image51.pdf"/></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df"/><Relationship Id="rId5" Type="http://schemas.openxmlformats.org/officeDocument/2006/relationships/image" Target="../media/image58.png"/><Relationship Id="rId6" Type="http://schemas.openxmlformats.org/officeDocument/2006/relationships/image" Target="../media/image59.pdf"/><Relationship Id="rId7" Type="http://schemas.openxmlformats.org/officeDocument/2006/relationships/image" Target="../media/image60.png"/><Relationship Id="rId1" Type="http://schemas.openxmlformats.org/officeDocument/2006/relationships/slideLayout" Target="../slideLayouts/slideLayout7.xml"/><Relationship Id="rId2" Type="http://schemas.openxmlformats.org/officeDocument/2006/relationships/image" Target="../media/image55.pd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df"/><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df"/><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977191" y="1515029"/>
            <a:ext cx="5382879" cy="1231106"/>
          </a:xfrm>
          <a:prstGeom prst="rect">
            <a:avLst/>
          </a:prstGeom>
          <a:noFill/>
        </p:spPr>
        <p:txBody>
          <a:bodyPr wrap="none" rtlCol="0">
            <a:spAutoFit/>
          </a:bodyPr>
          <a:lstStyle/>
          <a:p>
            <a:r>
              <a:rPr lang="en-US" sz="2800" b="1" dirty="0" smtClean="0"/>
              <a:t>You don’t have to fret about FRET</a:t>
            </a:r>
          </a:p>
          <a:p>
            <a:endParaRPr lang="en-US" sz="2800" b="1" dirty="0" smtClean="0"/>
          </a:p>
          <a:p>
            <a:r>
              <a:rPr lang="en-US" b="1" dirty="0" smtClean="0"/>
              <a:t>(a guide to designing and </a:t>
            </a:r>
            <a:r>
              <a:rPr lang="en-US" b="1" dirty="0" err="1" smtClean="0"/>
              <a:t>analysing</a:t>
            </a:r>
            <a:r>
              <a:rPr lang="en-US" b="1" dirty="0" smtClean="0"/>
              <a:t> FRET experiments)</a:t>
            </a:r>
          </a:p>
        </p:txBody>
      </p:sp>
      <p:sp>
        <p:nvSpPr>
          <p:cNvPr id="5" name="TextBox 4"/>
          <p:cNvSpPr txBox="1"/>
          <p:nvPr/>
        </p:nvSpPr>
        <p:spPr>
          <a:xfrm>
            <a:off x="4066476" y="5692486"/>
            <a:ext cx="1010275" cy="646331"/>
          </a:xfrm>
          <a:prstGeom prst="rect">
            <a:avLst/>
          </a:prstGeom>
          <a:noFill/>
        </p:spPr>
        <p:txBody>
          <a:bodyPr wrap="none" rtlCol="0">
            <a:spAutoFit/>
          </a:bodyPr>
          <a:lstStyle/>
          <a:p>
            <a:pPr algn="ctr"/>
            <a:r>
              <a:rPr lang="en-US" dirty="0" smtClean="0"/>
              <a:t>Joe</a:t>
            </a:r>
          </a:p>
          <a:p>
            <a:pPr algn="ctr"/>
            <a:r>
              <a:rPr lang="en-US" dirty="0" smtClean="0"/>
              <a:t>Jan 2018</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33692" y="456736"/>
            <a:ext cx="8845479" cy="707886"/>
          </a:xfrm>
          <a:prstGeom prst="rect">
            <a:avLst/>
          </a:prstGeom>
          <a:noFill/>
        </p:spPr>
        <p:txBody>
          <a:bodyPr wrap="square" rtlCol="0">
            <a:spAutoFit/>
          </a:bodyPr>
          <a:lstStyle/>
          <a:p>
            <a:r>
              <a:rPr lang="en-US" sz="2000" b="1" dirty="0"/>
              <a:t>Quantum mechanics dictates that the rate of energy transfer correlates with</a:t>
            </a:r>
            <a:r>
              <a:rPr lang="en-US" sz="2000" b="1" dirty="0" smtClean="0"/>
              <a:t> the </a:t>
            </a:r>
            <a:r>
              <a:rPr lang="en-US" sz="2000" b="1" dirty="0"/>
              <a:t>inverse sixth power of the distance separating the </a:t>
            </a:r>
            <a:r>
              <a:rPr lang="en-US" sz="2000" b="1" dirty="0" err="1"/>
              <a:t>fluorophores</a:t>
            </a:r>
            <a:r>
              <a:rPr lang="en-US" sz="2000" b="1" dirty="0"/>
              <a:t>, </a:t>
            </a:r>
            <a:r>
              <a:rPr lang="en-US" sz="2000" b="1" i="1" dirty="0"/>
              <a:t>R</a:t>
            </a:r>
            <a:r>
              <a:rPr lang="en-US" sz="2000" b="1" dirty="0"/>
              <a:t>.</a:t>
            </a:r>
            <a:r>
              <a:rPr lang="en-GB" sz="2000" b="1" dirty="0" smtClean="0"/>
              <a:t> </a:t>
            </a:r>
            <a:endParaRPr lang="en-US" sz="2000" b="1" dirty="0"/>
          </a:p>
        </p:txBody>
      </p:sp>
      <p:sp>
        <p:nvSpPr>
          <p:cNvPr id="3" name="TextBox 2"/>
          <p:cNvSpPr txBox="1"/>
          <p:nvPr/>
        </p:nvSpPr>
        <p:spPr>
          <a:xfrm>
            <a:off x="133692" y="1470466"/>
            <a:ext cx="8778632" cy="707886"/>
          </a:xfrm>
          <a:prstGeom prst="rect">
            <a:avLst/>
          </a:prstGeom>
          <a:noFill/>
        </p:spPr>
        <p:txBody>
          <a:bodyPr wrap="square" rtlCol="0">
            <a:spAutoFit/>
          </a:bodyPr>
          <a:lstStyle/>
          <a:p>
            <a:r>
              <a:rPr lang="en-US" sz="2000" b="1" dirty="0"/>
              <a:t>In the</a:t>
            </a:r>
            <a:r>
              <a:rPr lang="en-US" sz="2000" b="1" dirty="0" smtClean="0"/>
              <a:t> context </a:t>
            </a:r>
            <a:r>
              <a:rPr lang="en-US" sz="2000" b="1" dirty="0"/>
              <a:t>of steady-state experiments, this relationship allows the efficiency of energy</a:t>
            </a:r>
            <a:r>
              <a:rPr lang="en-US" sz="2000" b="1" dirty="0" smtClean="0"/>
              <a:t> transfer</a:t>
            </a:r>
            <a:r>
              <a:rPr lang="en-US" sz="2000" b="1" dirty="0"/>
              <a:t>, </a:t>
            </a:r>
            <a:r>
              <a:rPr lang="en-US" sz="2000" b="1" i="1" dirty="0"/>
              <a:t>E</a:t>
            </a:r>
            <a:r>
              <a:rPr lang="en-US" sz="2000" b="1" dirty="0"/>
              <a:t>, to be translated into relative distances</a:t>
            </a:r>
            <a:r>
              <a:rPr lang="en-US" sz="2000" b="1" dirty="0" smtClean="0"/>
              <a:t>.</a:t>
            </a:r>
            <a:endParaRPr lang="en-GB" sz="2000" b="1" dirty="0" smtClean="0"/>
          </a:p>
        </p:txBody>
      </p:sp>
      <p:sp>
        <p:nvSpPr>
          <p:cNvPr id="4" name="TextBox 3"/>
          <p:cNvSpPr txBox="1"/>
          <p:nvPr/>
        </p:nvSpPr>
        <p:spPr>
          <a:xfrm>
            <a:off x="133692" y="2484197"/>
            <a:ext cx="8778632" cy="707886"/>
          </a:xfrm>
          <a:prstGeom prst="rect">
            <a:avLst/>
          </a:prstGeom>
          <a:noFill/>
        </p:spPr>
        <p:txBody>
          <a:bodyPr wrap="square" rtlCol="0">
            <a:spAutoFit/>
          </a:bodyPr>
          <a:lstStyle/>
          <a:p>
            <a:r>
              <a:rPr lang="en-US" sz="2000" b="1" dirty="0" err="1"/>
              <a:t>Förster</a:t>
            </a:r>
            <a:r>
              <a:rPr lang="en-US" sz="2000" b="1" dirty="0"/>
              <a:t>, demonstrated that the efficiency of the process (</a:t>
            </a:r>
            <a:r>
              <a:rPr lang="en-US" sz="2000" b="1" i="1" dirty="0"/>
              <a:t>E</a:t>
            </a:r>
            <a:r>
              <a:rPr lang="en-US" sz="2000" b="1" dirty="0"/>
              <a:t>) depends on the inverse sixth-distance between donor and acceptor.</a:t>
            </a:r>
            <a:r>
              <a:rPr lang="en-GB" sz="2000" b="1" dirty="0" smtClean="0"/>
              <a:t> </a:t>
            </a:r>
            <a:endParaRPr lang="en-US" sz="2000" b="1" dirty="0"/>
          </a:p>
        </p:txBody>
      </p:sp>
      <p:grpSp>
        <p:nvGrpSpPr>
          <p:cNvPr id="8" name="Group 7"/>
          <p:cNvGrpSpPr/>
          <p:nvPr/>
        </p:nvGrpSpPr>
        <p:grpSpPr>
          <a:xfrm>
            <a:off x="206150" y="4027069"/>
            <a:ext cx="8472214" cy="1335073"/>
            <a:chOff x="206150" y="4027069"/>
            <a:chExt cx="8472214" cy="1335073"/>
          </a:xfrm>
        </p:grpSpPr>
        <p:pic>
          <p:nvPicPr>
            <p:cNvPr id="6" name="Picture 5"/>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184728" y="4027069"/>
              <a:ext cx="7493636" cy="1335073"/>
            </a:xfrm>
            <a:prstGeom prst="rect">
              <a:avLst/>
            </a:prstGeom>
          </p:spPr>
        </p:pic>
        <p:sp>
          <p:nvSpPr>
            <p:cNvPr id="7" name="TextBox 6"/>
            <p:cNvSpPr txBox="1"/>
            <p:nvPr/>
          </p:nvSpPr>
          <p:spPr>
            <a:xfrm>
              <a:off x="206150" y="4193239"/>
              <a:ext cx="700132" cy="400110"/>
            </a:xfrm>
            <a:prstGeom prst="rect">
              <a:avLst/>
            </a:prstGeom>
            <a:noFill/>
          </p:spPr>
          <p:txBody>
            <a:bodyPr wrap="none" rtlCol="0">
              <a:spAutoFit/>
            </a:bodyPr>
            <a:lstStyle/>
            <a:p>
              <a:r>
                <a:rPr lang="en-US" sz="2000" b="1" dirty="0"/>
                <a:t>Eq. 1</a:t>
              </a:r>
              <a:r>
                <a:rPr lang="en-GB" sz="2000" b="1" dirty="0" smtClean="0"/>
                <a:t> </a:t>
              </a:r>
              <a:endParaRPr lang="en-US" sz="20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89397" y="1739582"/>
            <a:ext cx="8793929" cy="830997"/>
          </a:xfrm>
          <a:prstGeom prst="rect">
            <a:avLst/>
          </a:prstGeom>
          <a:noFill/>
        </p:spPr>
        <p:txBody>
          <a:bodyPr wrap="square" rtlCol="0">
            <a:spAutoFit/>
          </a:bodyPr>
          <a:lstStyle/>
          <a:p>
            <a:r>
              <a:rPr lang="en-US" sz="2400" b="1" i="1" dirty="0"/>
              <a:t>R</a:t>
            </a:r>
            <a:r>
              <a:rPr lang="en-US" sz="2400" b="1" i="1" baseline="-25000" dirty="0"/>
              <a:t>0</a:t>
            </a:r>
            <a:r>
              <a:rPr lang="en-US" sz="2400" b="1" dirty="0"/>
              <a:t> is the </a:t>
            </a:r>
            <a:r>
              <a:rPr lang="en-US" sz="2400" b="1" dirty="0" err="1"/>
              <a:t>Förster</a:t>
            </a:r>
            <a:r>
              <a:rPr lang="en-US" sz="2400" b="1" dirty="0"/>
              <a:t> distance at which half the energy is transferred and </a:t>
            </a:r>
            <a:r>
              <a:rPr lang="en-US" sz="2400" b="1" i="1" dirty="0"/>
              <a:t>R</a:t>
            </a:r>
            <a:r>
              <a:rPr lang="en-US" sz="2400" b="1" dirty="0"/>
              <a:t> is </a:t>
            </a:r>
            <a:r>
              <a:rPr lang="en-US" sz="2400" b="1" dirty="0" smtClean="0"/>
              <a:t>the actual </a:t>
            </a:r>
            <a:r>
              <a:rPr lang="en-US" sz="2400" b="1" dirty="0"/>
              <a:t>distance between donor and acceptor.</a:t>
            </a:r>
            <a:r>
              <a:rPr lang="en-GB" sz="2400" b="1" dirty="0" smtClean="0"/>
              <a:t> </a:t>
            </a:r>
            <a:endParaRPr lang="en-US" sz="2400" b="1" dirty="0"/>
          </a:p>
        </p:txBody>
      </p:sp>
      <p:sp>
        <p:nvSpPr>
          <p:cNvPr id="3" name="TextBox 2"/>
          <p:cNvSpPr txBox="1"/>
          <p:nvPr/>
        </p:nvSpPr>
        <p:spPr>
          <a:xfrm>
            <a:off x="189397" y="3596100"/>
            <a:ext cx="8802712" cy="830997"/>
          </a:xfrm>
          <a:prstGeom prst="rect">
            <a:avLst/>
          </a:prstGeom>
          <a:noFill/>
        </p:spPr>
        <p:txBody>
          <a:bodyPr wrap="square" rtlCol="0">
            <a:spAutoFit/>
          </a:bodyPr>
          <a:lstStyle/>
          <a:p>
            <a:r>
              <a:rPr lang="en-US" sz="2400" b="1" dirty="0"/>
              <a:t>The magnitude of the </a:t>
            </a:r>
            <a:r>
              <a:rPr lang="en-US" sz="2400" b="1" i="1" dirty="0"/>
              <a:t>R</a:t>
            </a:r>
            <a:r>
              <a:rPr lang="en-US" sz="2400" b="1" i="1" baseline="-25000" dirty="0"/>
              <a:t>0</a:t>
            </a:r>
            <a:r>
              <a:rPr lang="en-US" sz="2400" b="1" dirty="0"/>
              <a:t> is dependent on the spectral properties of the donor and the acceptor.</a:t>
            </a:r>
            <a:r>
              <a:rPr lang="en-GB" sz="2400" b="1" dirty="0" smtClean="0"/>
              <a:t> </a:t>
            </a:r>
            <a:endParaRPr lang="en-US" sz="2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90205" y="311897"/>
            <a:ext cx="8152442" cy="461665"/>
          </a:xfrm>
          <a:prstGeom prst="rect">
            <a:avLst/>
          </a:prstGeom>
          <a:noFill/>
        </p:spPr>
        <p:txBody>
          <a:bodyPr wrap="none" rtlCol="0">
            <a:spAutoFit/>
          </a:bodyPr>
          <a:lstStyle/>
          <a:p>
            <a:r>
              <a:rPr lang="en-US" sz="2400" b="1" dirty="0"/>
              <a:t>The </a:t>
            </a:r>
            <a:r>
              <a:rPr lang="en-US" sz="2400" b="1" dirty="0" err="1"/>
              <a:t>Förster</a:t>
            </a:r>
            <a:r>
              <a:rPr lang="en-US" sz="2400" b="1" dirty="0"/>
              <a:t> distance (</a:t>
            </a:r>
            <a:r>
              <a:rPr lang="en-US" sz="2400" b="1" i="1" dirty="0"/>
              <a:t>R</a:t>
            </a:r>
            <a:r>
              <a:rPr lang="en-US" sz="2400" b="1" i="1" baseline="-25000" dirty="0"/>
              <a:t>0</a:t>
            </a:r>
            <a:r>
              <a:rPr lang="en-US" sz="2400" b="1" dirty="0"/>
              <a:t>) is dependant on a number of </a:t>
            </a:r>
            <a:r>
              <a:rPr lang="en-US" sz="2400" b="1" dirty="0" smtClean="0"/>
              <a:t>factors</a:t>
            </a:r>
            <a:r>
              <a:rPr lang="en-GB" sz="2400" b="1" dirty="0" smtClean="0"/>
              <a:t>:</a:t>
            </a:r>
            <a:endParaRPr lang="en-US" sz="2400" b="1" dirty="0"/>
          </a:p>
        </p:txBody>
      </p:sp>
      <p:sp>
        <p:nvSpPr>
          <p:cNvPr id="3" name="TextBox 2"/>
          <p:cNvSpPr txBox="1"/>
          <p:nvPr/>
        </p:nvSpPr>
        <p:spPr>
          <a:xfrm>
            <a:off x="211681" y="1245560"/>
            <a:ext cx="8701328" cy="400110"/>
          </a:xfrm>
          <a:prstGeom prst="rect">
            <a:avLst/>
          </a:prstGeom>
          <a:noFill/>
        </p:spPr>
        <p:txBody>
          <a:bodyPr wrap="none" rtlCol="0">
            <a:spAutoFit/>
          </a:bodyPr>
          <a:lstStyle/>
          <a:p>
            <a:r>
              <a:rPr lang="en-US" sz="2000" b="1" dirty="0" smtClean="0"/>
              <a:t>1) The </a:t>
            </a:r>
            <a:r>
              <a:rPr lang="en-US" sz="2000" b="1" dirty="0"/>
              <a:t>fluorescence quantum yield of the donor in the absence of acceptor (</a:t>
            </a:r>
            <a:r>
              <a:rPr lang="en-US" sz="2000" b="1" i="1" dirty="0"/>
              <a:t>Φ</a:t>
            </a:r>
            <a:r>
              <a:rPr lang="en-US" sz="2000" b="1" i="1" baseline="-25000" dirty="0"/>
              <a:t>D</a:t>
            </a:r>
            <a:r>
              <a:rPr lang="en-US" sz="2000" b="1" dirty="0" smtClean="0"/>
              <a:t>)</a:t>
            </a:r>
            <a:r>
              <a:rPr lang="en-GB" sz="2000" b="1" dirty="0"/>
              <a:t>.</a:t>
            </a:r>
            <a:endParaRPr lang="en-US" sz="2000" b="1" dirty="0"/>
          </a:p>
        </p:txBody>
      </p:sp>
      <p:sp>
        <p:nvSpPr>
          <p:cNvPr id="4" name="TextBox 3"/>
          <p:cNvSpPr txBox="1"/>
          <p:nvPr/>
        </p:nvSpPr>
        <p:spPr>
          <a:xfrm>
            <a:off x="211681" y="2074637"/>
            <a:ext cx="4557658" cy="400110"/>
          </a:xfrm>
          <a:prstGeom prst="rect">
            <a:avLst/>
          </a:prstGeom>
          <a:noFill/>
        </p:spPr>
        <p:txBody>
          <a:bodyPr wrap="none" rtlCol="0">
            <a:spAutoFit/>
          </a:bodyPr>
          <a:lstStyle/>
          <a:p>
            <a:r>
              <a:rPr lang="en-US" sz="2000" b="1" dirty="0" smtClean="0"/>
              <a:t>2) The </a:t>
            </a:r>
            <a:r>
              <a:rPr lang="en-US" sz="2000" b="1" dirty="0"/>
              <a:t>refractive index of the solution (</a:t>
            </a:r>
            <a:r>
              <a:rPr lang="en-US" sz="2000" b="1" i="1" dirty="0" err="1"/>
              <a:t>n</a:t>
            </a:r>
            <a:r>
              <a:rPr lang="en-US" sz="2000" b="1" dirty="0" smtClean="0"/>
              <a:t>)</a:t>
            </a:r>
            <a:r>
              <a:rPr lang="en-GB" sz="2000" b="1" dirty="0"/>
              <a:t>.</a:t>
            </a:r>
            <a:endParaRPr lang="en-US" sz="2000" b="1" dirty="0"/>
          </a:p>
        </p:txBody>
      </p:sp>
      <p:sp>
        <p:nvSpPr>
          <p:cNvPr id="5" name="TextBox 4"/>
          <p:cNvSpPr txBox="1"/>
          <p:nvPr/>
        </p:nvSpPr>
        <p:spPr>
          <a:xfrm>
            <a:off x="211681" y="2903714"/>
            <a:ext cx="6070893" cy="400110"/>
          </a:xfrm>
          <a:prstGeom prst="rect">
            <a:avLst/>
          </a:prstGeom>
          <a:noFill/>
        </p:spPr>
        <p:txBody>
          <a:bodyPr wrap="none" rtlCol="0">
            <a:spAutoFit/>
          </a:bodyPr>
          <a:lstStyle/>
          <a:p>
            <a:r>
              <a:rPr lang="en-US" sz="2000" b="1" dirty="0" smtClean="0"/>
              <a:t>3) The </a:t>
            </a:r>
            <a:r>
              <a:rPr lang="en-US" sz="2000" b="1" dirty="0"/>
              <a:t>dipole angular orientation of each molecule (</a:t>
            </a:r>
            <a:r>
              <a:rPr lang="en-US" sz="2000" b="1" i="1" dirty="0"/>
              <a:t>Κ</a:t>
            </a:r>
            <a:r>
              <a:rPr lang="en-US" sz="2000" b="1" i="1" baseline="30000" dirty="0"/>
              <a:t>2</a:t>
            </a:r>
            <a:r>
              <a:rPr lang="en-US" sz="2000" b="1" dirty="0" smtClean="0"/>
              <a:t>)</a:t>
            </a:r>
            <a:r>
              <a:rPr lang="en-GB" sz="2000" b="1" dirty="0" smtClean="0"/>
              <a:t>.</a:t>
            </a:r>
            <a:endParaRPr lang="en-US" sz="2000" b="1" dirty="0"/>
          </a:p>
        </p:txBody>
      </p:sp>
      <p:sp>
        <p:nvSpPr>
          <p:cNvPr id="6" name="TextBox 5"/>
          <p:cNvSpPr txBox="1"/>
          <p:nvPr/>
        </p:nvSpPr>
        <p:spPr>
          <a:xfrm>
            <a:off x="211681" y="3732792"/>
            <a:ext cx="6676577" cy="400110"/>
          </a:xfrm>
          <a:prstGeom prst="rect">
            <a:avLst/>
          </a:prstGeom>
          <a:noFill/>
        </p:spPr>
        <p:txBody>
          <a:bodyPr wrap="none" rtlCol="0">
            <a:spAutoFit/>
          </a:bodyPr>
          <a:lstStyle/>
          <a:p>
            <a:r>
              <a:rPr lang="en-US" sz="2000" b="1" dirty="0" smtClean="0"/>
              <a:t>4) The </a:t>
            </a:r>
            <a:r>
              <a:rPr lang="en-US" sz="2000" b="1" dirty="0"/>
              <a:t>spectral overlap integral of the donor and acceptor (</a:t>
            </a:r>
            <a:r>
              <a:rPr lang="en-US" sz="2000" b="1" i="1" dirty="0"/>
              <a:t>J</a:t>
            </a:r>
            <a:r>
              <a:rPr lang="en-US" sz="2000" b="1" dirty="0"/>
              <a:t>)</a:t>
            </a:r>
            <a:r>
              <a:rPr lang="en-US" sz="2000" b="1" dirty="0" smtClean="0"/>
              <a:t>.</a:t>
            </a:r>
            <a:endParaRPr lang="en-US" sz="2000" b="1" dirty="0"/>
          </a:p>
        </p:txBody>
      </p:sp>
      <p:grpSp>
        <p:nvGrpSpPr>
          <p:cNvPr id="12" name="Group 11"/>
          <p:cNvGrpSpPr/>
          <p:nvPr/>
        </p:nvGrpSpPr>
        <p:grpSpPr>
          <a:xfrm>
            <a:off x="746449" y="4596756"/>
            <a:ext cx="7458827" cy="1452213"/>
            <a:chOff x="746449" y="4596756"/>
            <a:chExt cx="7458827" cy="1452213"/>
          </a:xfrm>
        </p:grpSpPr>
        <p:pic>
          <p:nvPicPr>
            <p:cNvPr id="7" name="Picture 6"/>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427184" y="4596756"/>
              <a:ext cx="4283813" cy="755967"/>
            </a:xfrm>
            <a:prstGeom prst="rect">
              <a:avLst/>
            </a:prstGeom>
          </p:spPr>
        </p:pic>
        <p:pic>
          <p:nvPicPr>
            <p:cNvPr id="8" name="Picture 7"/>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2427185" y="5544991"/>
              <a:ext cx="4126320" cy="503978"/>
            </a:xfrm>
            <a:prstGeom prst="rect">
              <a:avLst/>
            </a:prstGeom>
          </p:spPr>
        </p:pic>
        <p:sp>
          <p:nvSpPr>
            <p:cNvPr id="9" name="TextBox 8"/>
            <p:cNvSpPr txBox="1"/>
            <p:nvPr/>
          </p:nvSpPr>
          <p:spPr>
            <a:xfrm>
              <a:off x="746449" y="5157773"/>
              <a:ext cx="700132" cy="400110"/>
            </a:xfrm>
            <a:prstGeom prst="rect">
              <a:avLst/>
            </a:prstGeom>
            <a:noFill/>
          </p:spPr>
          <p:txBody>
            <a:bodyPr wrap="none" rtlCol="0">
              <a:spAutoFit/>
            </a:bodyPr>
            <a:lstStyle/>
            <a:p>
              <a:r>
                <a:rPr lang="en-US" sz="2000" b="1" dirty="0"/>
                <a:t>Eq. </a:t>
              </a:r>
              <a:r>
                <a:rPr lang="en-US" sz="2000" b="1" dirty="0" smtClean="0"/>
                <a:t>2</a:t>
              </a:r>
              <a:endParaRPr lang="en-US" sz="2000" b="1" dirty="0"/>
            </a:p>
          </p:txBody>
        </p:sp>
        <p:sp>
          <p:nvSpPr>
            <p:cNvPr id="10" name="TextBox 9"/>
            <p:cNvSpPr txBox="1"/>
            <p:nvPr/>
          </p:nvSpPr>
          <p:spPr>
            <a:xfrm>
              <a:off x="7308515" y="4767874"/>
              <a:ext cx="761747" cy="400110"/>
            </a:xfrm>
            <a:prstGeom prst="rect">
              <a:avLst/>
            </a:prstGeom>
            <a:noFill/>
          </p:spPr>
          <p:txBody>
            <a:bodyPr wrap="none" rtlCol="0">
              <a:spAutoFit/>
            </a:bodyPr>
            <a:lstStyle/>
            <a:p>
              <a:r>
                <a:rPr lang="en-US" sz="2000" b="1" dirty="0"/>
                <a:t>(in Å</a:t>
              </a:r>
              <a:r>
                <a:rPr lang="en-US" sz="2000" b="1" dirty="0" smtClean="0"/>
                <a:t>)</a:t>
              </a:r>
              <a:endParaRPr lang="en-US" sz="2000" b="1" dirty="0"/>
            </a:p>
          </p:txBody>
        </p:sp>
        <p:sp>
          <p:nvSpPr>
            <p:cNvPr id="11" name="TextBox 10"/>
            <p:cNvSpPr txBox="1"/>
            <p:nvPr/>
          </p:nvSpPr>
          <p:spPr>
            <a:xfrm>
              <a:off x="7286234" y="5569948"/>
              <a:ext cx="919042" cy="400110"/>
            </a:xfrm>
            <a:prstGeom prst="rect">
              <a:avLst/>
            </a:prstGeom>
            <a:noFill/>
          </p:spPr>
          <p:txBody>
            <a:bodyPr wrap="none" rtlCol="0">
              <a:spAutoFit/>
            </a:bodyPr>
            <a:lstStyle/>
            <a:p>
              <a:r>
                <a:rPr lang="en-GB" sz="2000" b="1" dirty="0"/>
                <a:t>(in cm</a:t>
              </a:r>
              <a:r>
                <a:rPr lang="en-GB" sz="2000" b="1" dirty="0" smtClean="0"/>
                <a:t>)</a:t>
              </a:r>
              <a:endParaRPr lang="en-US" sz="20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49483" y="1144195"/>
            <a:ext cx="8868665" cy="4524315"/>
          </a:xfrm>
          <a:prstGeom prst="rect">
            <a:avLst/>
          </a:prstGeom>
          <a:noFill/>
        </p:spPr>
        <p:txBody>
          <a:bodyPr wrap="square" rtlCol="0">
            <a:spAutoFit/>
          </a:bodyPr>
          <a:lstStyle/>
          <a:p>
            <a:r>
              <a:rPr lang="en-GB" sz="2400" b="1" i="1" dirty="0"/>
              <a:t>Κ</a:t>
            </a:r>
            <a:r>
              <a:rPr lang="en-GB" sz="2400" b="1" i="1" baseline="30000" dirty="0"/>
              <a:t>2</a:t>
            </a:r>
            <a:r>
              <a:rPr lang="en-GB" sz="2400" b="1" dirty="0"/>
              <a:t> is the orientation factor between donor and acceptor, here assumed to be 2/</a:t>
            </a:r>
            <a:r>
              <a:rPr lang="en-GB" sz="2400" b="1" dirty="0" smtClean="0"/>
              <a:t>3</a:t>
            </a:r>
            <a:r>
              <a:rPr lang="en-GB" sz="2400" b="1" dirty="0"/>
              <a:t>,</a:t>
            </a:r>
            <a:r>
              <a:rPr lang="en-GB" sz="2400" b="1" dirty="0" smtClean="0"/>
              <a:t> </a:t>
            </a:r>
            <a:r>
              <a:rPr lang="en-GB" sz="2400" b="1" dirty="0"/>
              <a:t>although this value applies strictly only in the case of rapid (relative to the excited state lifetime) and isotropic rotational reorientation of the donor and </a:t>
            </a:r>
            <a:r>
              <a:rPr lang="en-GB" sz="2400" b="1" dirty="0" smtClean="0"/>
              <a:t>acceptor.</a:t>
            </a:r>
          </a:p>
          <a:p>
            <a:endParaRPr lang="en-GB" sz="2400" b="1" dirty="0"/>
          </a:p>
          <a:p>
            <a:r>
              <a:rPr lang="en-US" sz="2400" b="1" dirty="0" smtClean="0"/>
              <a:t>If </a:t>
            </a:r>
            <a:r>
              <a:rPr lang="en-US" sz="2400" b="1" dirty="0"/>
              <a:t>the value is not known, it becomes very hard to extract distances from FRET </a:t>
            </a:r>
            <a:r>
              <a:rPr lang="en-US" sz="2400" b="1" dirty="0" smtClean="0"/>
              <a:t>efficiencies.</a:t>
            </a:r>
          </a:p>
          <a:p>
            <a:endParaRPr lang="en-US" sz="2400" b="1" i="1" dirty="0"/>
          </a:p>
          <a:p>
            <a:r>
              <a:rPr lang="en-GB" sz="2400" b="1" i="1" dirty="0" smtClean="0"/>
              <a:t>Κ</a:t>
            </a:r>
            <a:r>
              <a:rPr lang="en-GB" sz="2400" b="1" i="1" baseline="30000" dirty="0" smtClean="0"/>
              <a:t>2</a:t>
            </a:r>
            <a:r>
              <a:rPr lang="en-GB" sz="2400" b="1" dirty="0" smtClean="0"/>
              <a:t> </a:t>
            </a:r>
            <a:r>
              <a:rPr lang="en-US" sz="2400" b="1" dirty="0"/>
              <a:t>can take values between 0 and 4. However, if at least one </a:t>
            </a:r>
            <a:r>
              <a:rPr lang="en-US" sz="2400" b="1" dirty="0" err="1"/>
              <a:t>fluorophore</a:t>
            </a:r>
            <a:r>
              <a:rPr lang="en-US" sz="2400" b="1" dirty="0"/>
              <a:t> is flexible, so that it experiences many orientations during the lifetime of the excited state, then </a:t>
            </a:r>
            <a:r>
              <a:rPr lang="en-GB" sz="2400" b="1" i="1" dirty="0"/>
              <a:t>Κ</a:t>
            </a:r>
            <a:r>
              <a:rPr lang="en-GB" sz="2400" b="1" i="1" baseline="30000" dirty="0"/>
              <a:t>2</a:t>
            </a:r>
            <a:r>
              <a:rPr lang="en-GB" sz="2400" b="1" dirty="0"/>
              <a:t> </a:t>
            </a:r>
            <a:r>
              <a:rPr lang="en-US" sz="2400" b="1" dirty="0"/>
              <a:t>should average to 2/3.</a:t>
            </a:r>
            <a:r>
              <a:rPr lang="en-GB" sz="2400" b="1" dirty="0" smtClean="0"/>
              <a:t> </a:t>
            </a:r>
            <a:endParaRPr lang="en-US" sz="2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140036" y="253000"/>
            <a:ext cx="8818051" cy="6186310"/>
          </a:xfrm>
          <a:prstGeom prst="rect">
            <a:avLst/>
          </a:prstGeom>
          <a:noFill/>
        </p:spPr>
        <p:txBody>
          <a:bodyPr wrap="square" rtlCol="0">
            <a:spAutoFit/>
          </a:bodyPr>
          <a:lstStyle/>
          <a:p>
            <a:r>
              <a:rPr lang="en-US" b="1" u="sng" dirty="0"/>
              <a:t>A</a:t>
            </a:r>
            <a:r>
              <a:rPr lang="en-US" b="1" u="sng" dirty="0" smtClean="0"/>
              <a:t>n </a:t>
            </a:r>
            <a:r>
              <a:rPr lang="en-US" b="1" u="sng" dirty="0"/>
              <a:t>example of the effect of distance on the efficiency of energy </a:t>
            </a:r>
            <a:r>
              <a:rPr lang="en-US" b="1" u="sng" dirty="0" smtClean="0"/>
              <a:t>transfer:</a:t>
            </a:r>
          </a:p>
          <a:p>
            <a:endParaRPr lang="en-US" b="1" dirty="0" smtClean="0"/>
          </a:p>
          <a:p>
            <a:r>
              <a:rPr lang="en-US" b="1" dirty="0"/>
              <a:t>A</a:t>
            </a:r>
            <a:r>
              <a:rPr lang="en-US" b="1" dirty="0" smtClean="0"/>
              <a:t>rbitrary </a:t>
            </a:r>
            <a:r>
              <a:rPr lang="en-US" b="1" dirty="0"/>
              <a:t>numbers for the </a:t>
            </a:r>
            <a:r>
              <a:rPr lang="en-US" b="1" dirty="0" err="1"/>
              <a:t>Förster</a:t>
            </a:r>
            <a:r>
              <a:rPr lang="en-US" b="1" dirty="0"/>
              <a:t> distance (</a:t>
            </a:r>
            <a:r>
              <a:rPr lang="en-US" b="1" i="1" dirty="0"/>
              <a:t>R</a:t>
            </a:r>
            <a:r>
              <a:rPr lang="en-US" b="1" i="1" baseline="-25000" dirty="0"/>
              <a:t>0</a:t>
            </a:r>
            <a:r>
              <a:rPr lang="en-US" b="1" dirty="0"/>
              <a:t>) and the actual distance (</a:t>
            </a:r>
            <a:r>
              <a:rPr lang="en-US" b="1" i="1" dirty="0"/>
              <a:t>R</a:t>
            </a:r>
            <a:r>
              <a:rPr lang="en-US" b="1" dirty="0"/>
              <a:t>). If </a:t>
            </a:r>
            <a:r>
              <a:rPr lang="en-US" b="1" i="1" dirty="0"/>
              <a:t>R</a:t>
            </a:r>
            <a:r>
              <a:rPr lang="en-US" b="1" i="1" baseline="-25000" dirty="0"/>
              <a:t>0</a:t>
            </a:r>
            <a:r>
              <a:rPr lang="en-US" b="1" dirty="0"/>
              <a:t> is arbitrarily set to 1 (</a:t>
            </a:r>
            <a:r>
              <a:rPr lang="en-US" b="1" i="1" dirty="0"/>
              <a:t>R</a:t>
            </a:r>
            <a:r>
              <a:rPr lang="en-US" b="1" i="1" baseline="-25000" dirty="0"/>
              <a:t>0</a:t>
            </a:r>
            <a:r>
              <a:rPr lang="en-US" b="1" dirty="0"/>
              <a:t> </a:t>
            </a:r>
            <a:r>
              <a:rPr lang="en-US" b="1" dirty="0" smtClean="0"/>
              <a:t>= 1</a:t>
            </a:r>
            <a:r>
              <a:rPr lang="en-US" b="1" dirty="0"/>
              <a:t>)</a:t>
            </a:r>
            <a:r>
              <a:rPr lang="en-US" b="1" dirty="0" smtClean="0"/>
              <a:t>,</a:t>
            </a:r>
          </a:p>
          <a:p>
            <a:r>
              <a:rPr lang="en-US" b="1" dirty="0" smtClean="0"/>
              <a:t>and </a:t>
            </a:r>
            <a:r>
              <a:rPr lang="en-US" b="1" dirty="0"/>
              <a:t>the distance between the donor and acceptor is also equal to </a:t>
            </a:r>
            <a:r>
              <a:rPr lang="en-US" b="1" dirty="0" smtClean="0"/>
              <a:t>1.</a:t>
            </a:r>
          </a:p>
          <a:p>
            <a:endParaRPr lang="en-US" b="1" dirty="0" smtClean="0"/>
          </a:p>
          <a:p>
            <a:r>
              <a:rPr lang="en-US" b="1" dirty="0"/>
              <a:t>T</a:t>
            </a:r>
            <a:r>
              <a:rPr lang="en-US" b="1" dirty="0" smtClean="0"/>
              <a:t>hen </a:t>
            </a:r>
            <a:r>
              <a:rPr lang="en-US" b="1" i="1" dirty="0"/>
              <a:t>R</a:t>
            </a:r>
            <a:r>
              <a:rPr lang="en-US" b="1" dirty="0"/>
              <a:t> = </a:t>
            </a:r>
            <a:r>
              <a:rPr lang="en-US" b="1" i="1" dirty="0" smtClean="0"/>
              <a:t>R</a:t>
            </a:r>
            <a:r>
              <a:rPr lang="en-US" b="1" i="1" baseline="-25000" dirty="0" smtClean="0"/>
              <a:t>0</a:t>
            </a:r>
            <a:endParaRPr lang="en-US" b="1" dirty="0" smtClean="0"/>
          </a:p>
          <a:p>
            <a:endParaRPr lang="en-US" b="1" dirty="0"/>
          </a:p>
          <a:p>
            <a:r>
              <a:rPr lang="en-US" b="1" dirty="0" smtClean="0"/>
              <a:t>and </a:t>
            </a:r>
            <a:r>
              <a:rPr lang="en-US" b="1" dirty="0"/>
              <a:t>the equation for efficiency </a:t>
            </a:r>
            <a:r>
              <a:rPr lang="en-US" b="1" dirty="0" smtClean="0"/>
              <a:t>is:		</a:t>
            </a:r>
            <a:r>
              <a:rPr lang="en-US" b="1" i="1" dirty="0" smtClean="0"/>
              <a:t>E </a:t>
            </a:r>
            <a:r>
              <a:rPr lang="en-US" b="1" i="1" dirty="0"/>
              <a:t>=1</a:t>
            </a:r>
            <a:r>
              <a:rPr lang="en-US" b="1" i="1" baseline="30000" dirty="0"/>
              <a:t>6</a:t>
            </a:r>
            <a:r>
              <a:rPr lang="en-US" b="1" i="1" dirty="0"/>
              <a:t>/(1</a:t>
            </a:r>
            <a:r>
              <a:rPr lang="en-US" b="1" i="1" baseline="30000" dirty="0"/>
              <a:t>6</a:t>
            </a:r>
            <a:r>
              <a:rPr lang="en-US" b="1" i="1" dirty="0"/>
              <a:t> + 1</a:t>
            </a:r>
            <a:r>
              <a:rPr lang="en-US" b="1" i="1" baseline="30000" dirty="0"/>
              <a:t>6</a:t>
            </a:r>
            <a:r>
              <a:rPr lang="en-US" b="1" i="1" dirty="0" smtClean="0"/>
              <a:t>)</a:t>
            </a:r>
            <a:r>
              <a:rPr lang="en-US" b="1" dirty="0" smtClean="0"/>
              <a:t>  = 0.5 </a:t>
            </a:r>
            <a:r>
              <a:rPr lang="en-US" b="1" dirty="0"/>
              <a:t>(i.e. 50%).</a:t>
            </a:r>
            <a:r>
              <a:rPr lang="en-US" b="1" dirty="0" smtClean="0"/>
              <a:t> </a:t>
            </a:r>
          </a:p>
          <a:p>
            <a:endParaRPr lang="en-US" b="1" dirty="0" smtClean="0"/>
          </a:p>
          <a:p>
            <a:r>
              <a:rPr lang="en-US" b="1" dirty="0" smtClean="0"/>
              <a:t>(This </a:t>
            </a:r>
            <a:r>
              <a:rPr lang="en-US" b="1" dirty="0"/>
              <a:t>half maximal value is what the </a:t>
            </a:r>
            <a:r>
              <a:rPr lang="en-US" b="1" dirty="0" err="1"/>
              <a:t>Förster</a:t>
            </a:r>
            <a:r>
              <a:rPr lang="en-US" b="1" dirty="0"/>
              <a:t> distance is defined as </a:t>
            </a:r>
            <a:r>
              <a:rPr lang="en-US" b="1" dirty="0" smtClean="0"/>
              <a:t>being.)</a:t>
            </a:r>
          </a:p>
          <a:p>
            <a:endParaRPr lang="en-US" b="1" dirty="0"/>
          </a:p>
          <a:p>
            <a:r>
              <a:rPr lang="en-US" b="1" dirty="0" smtClean="0"/>
              <a:t>If </a:t>
            </a:r>
            <a:r>
              <a:rPr lang="en-US" b="1" dirty="0"/>
              <a:t>the distance is 10 </a:t>
            </a:r>
            <a:r>
              <a:rPr lang="en-US" b="1" dirty="0" err="1"/>
              <a:t>x</a:t>
            </a:r>
            <a:r>
              <a:rPr lang="en-US" b="1" dirty="0"/>
              <a:t> closer (e.g. </a:t>
            </a:r>
            <a:r>
              <a:rPr lang="en-US" b="1" i="1" dirty="0"/>
              <a:t>R = </a:t>
            </a:r>
            <a:r>
              <a:rPr lang="en-US" b="1" i="1" dirty="0" smtClean="0"/>
              <a:t>0.1 R</a:t>
            </a:r>
            <a:r>
              <a:rPr lang="en-US" b="1" i="1" baseline="-25000" dirty="0" smtClean="0"/>
              <a:t>0</a:t>
            </a:r>
            <a:r>
              <a:rPr lang="en-US" b="1" dirty="0" smtClean="0"/>
              <a:t>)</a:t>
            </a:r>
          </a:p>
          <a:p>
            <a:endParaRPr lang="en-US" b="1" dirty="0" smtClean="0"/>
          </a:p>
          <a:p>
            <a:r>
              <a:rPr lang="en-US" b="1" dirty="0" smtClean="0"/>
              <a:t>	then </a:t>
            </a:r>
            <a:r>
              <a:rPr lang="en-US" b="1" i="1" dirty="0"/>
              <a:t>E = 1</a:t>
            </a:r>
            <a:r>
              <a:rPr lang="en-US" b="1" i="1" baseline="30000" dirty="0"/>
              <a:t>6</a:t>
            </a:r>
            <a:r>
              <a:rPr lang="en-US" b="1" i="1" dirty="0"/>
              <a:t>/(1</a:t>
            </a:r>
            <a:r>
              <a:rPr lang="en-US" b="1" i="1" baseline="30000" dirty="0"/>
              <a:t>6</a:t>
            </a:r>
            <a:r>
              <a:rPr lang="en-US" b="1" i="1" dirty="0"/>
              <a:t> + 0.1</a:t>
            </a:r>
            <a:r>
              <a:rPr lang="en-US" b="1" i="1" baseline="30000" dirty="0"/>
              <a:t>6</a:t>
            </a:r>
            <a:r>
              <a:rPr lang="en-US" b="1" i="1" dirty="0"/>
              <a:t>)</a:t>
            </a:r>
            <a:r>
              <a:rPr lang="en-US" b="1" dirty="0"/>
              <a:t> </a:t>
            </a:r>
            <a:r>
              <a:rPr lang="en-US" b="1" i="1" dirty="0"/>
              <a:t>= </a:t>
            </a:r>
            <a:r>
              <a:rPr lang="en-US" b="1" i="1" dirty="0" smtClean="0"/>
              <a:t>0.999999</a:t>
            </a:r>
            <a:r>
              <a:rPr lang="en-US" b="1" dirty="0" smtClean="0"/>
              <a:t> 		(considerably </a:t>
            </a:r>
            <a:r>
              <a:rPr lang="en-US" b="1" dirty="0"/>
              <a:t>more </a:t>
            </a:r>
            <a:r>
              <a:rPr lang="en-US" b="1" dirty="0" smtClean="0"/>
              <a:t>efficient)</a:t>
            </a:r>
          </a:p>
          <a:p>
            <a:endParaRPr lang="en-US" b="1" dirty="0" smtClean="0"/>
          </a:p>
          <a:p>
            <a:r>
              <a:rPr lang="en-US" b="1" dirty="0" smtClean="0"/>
              <a:t>However</a:t>
            </a:r>
            <a:r>
              <a:rPr lang="en-US" b="1" dirty="0"/>
              <a:t>, if the distance between the donor and the acceptor is 10 </a:t>
            </a:r>
            <a:r>
              <a:rPr lang="en-US" b="1" dirty="0" err="1"/>
              <a:t>x</a:t>
            </a:r>
            <a:r>
              <a:rPr lang="en-US" b="1" dirty="0"/>
              <a:t> further away (i.e. </a:t>
            </a:r>
            <a:r>
              <a:rPr lang="en-US" b="1" i="1" dirty="0"/>
              <a:t>R = 10 R</a:t>
            </a:r>
            <a:r>
              <a:rPr lang="en-US" b="1" i="1" baseline="-25000" dirty="0"/>
              <a:t>0</a:t>
            </a:r>
            <a:r>
              <a:rPr lang="en-US" b="1" dirty="0" smtClean="0"/>
              <a:t>)</a:t>
            </a:r>
          </a:p>
          <a:p>
            <a:r>
              <a:rPr lang="en-US" b="1" dirty="0" smtClean="0"/>
              <a:t>	then </a:t>
            </a:r>
            <a:r>
              <a:rPr lang="en-US" b="1" i="1" dirty="0"/>
              <a:t>E = 1</a:t>
            </a:r>
            <a:r>
              <a:rPr lang="en-US" b="1" i="1" baseline="30000" dirty="0"/>
              <a:t>6</a:t>
            </a:r>
            <a:r>
              <a:rPr lang="en-US" b="1" i="1" dirty="0"/>
              <a:t>/(1</a:t>
            </a:r>
            <a:r>
              <a:rPr lang="en-US" b="1" i="1" baseline="30000" dirty="0"/>
              <a:t>6</a:t>
            </a:r>
            <a:r>
              <a:rPr lang="en-US" b="1" i="1" dirty="0"/>
              <a:t> + 10</a:t>
            </a:r>
            <a:r>
              <a:rPr lang="en-US" b="1" i="1" baseline="30000" dirty="0"/>
              <a:t>6</a:t>
            </a:r>
            <a:r>
              <a:rPr lang="en-US" b="1" i="1" dirty="0"/>
              <a:t>) = </a:t>
            </a:r>
            <a:r>
              <a:rPr lang="en-US" b="1" i="1" dirty="0" smtClean="0"/>
              <a:t>0.0000001</a:t>
            </a:r>
            <a:r>
              <a:rPr lang="en-US" b="1" dirty="0" smtClean="0"/>
              <a:t>		(considerably less efficient)</a:t>
            </a:r>
          </a:p>
          <a:p>
            <a:endParaRPr lang="en-US" b="1" dirty="0"/>
          </a:p>
          <a:p>
            <a:r>
              <a:rPr lang="en-US" b="1" dirty="0" smtClean="0"/>
              <a:t>This </a:t>
            </a:r>
            <a:r>
              <a:rPr lang="en-US" b="1" dirty="0"/>
              <a:t>extreme sensitivity for distance is what allows FRET to be used for proximity experiments.</a:t>
            </a:r>
            <a:r>
              <a:rPr lang="en-GB" b="1" dirty="0" smtClean="0"/>
              <a:t> </a:t>
            </a:r>
            <a:endParaRPr 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579367" y="986762"/>
            <a:ext cx="7976943" cy="4817126"/>
          </a:xfrm>
          <a:prstGeom prst="rect">
            <a:avLst/>
          </a:prstGeom>
          <a:noFill/>
          <a:ln w="9525">
            <a:noFill/>
            <a:miter lim="800000"/>
            <a:headEnd/>
            <a:tailEnd/>
          </a:ln>
        </p:spPr>
      </p:pic>
      <p:sp>
        <p:nvSpPr>
          <p:cNvPr id="3" name="TextBox 2"/>
          <p:cNvSpPr txBox="1"/>
          <p:nvPr/>
        </p:nvSpPr>
        <p:spPr>
          <a:xfrm>
            <a:off x="579367" y="423316"/>
            <a:ext cx="1639191" cy="523220"/>
          </a:xfrm>
          <a:prstGeom prst="rect">
            <a:avLst/>
          </a:prstGeom>
          <a:noFill/>
        </p:spPr>
        <p:txBody>
          <a:bodyPr wrap="none" rtlCol="0">
            <a:spAutoFit/>
          </a:bodyPr>
          <a:lstStyle/>
          <a:p>
            <a:r>
              <a:rPr lang="en-US" sz="2800" b="1" dirty="0" smtClean="0"/>
              <a:t>However!</a:t>
            </a:r>
            <a:endParaRPr lang="en-US" sz="28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70913" y="1415447"/>
            <a:ext cx="8602174" cy="4555093"/>
          </a:xfrm>
          <a:prstGeom prst="rect">
            <a:avLst/>
          </a:prstGeom>
          <a:noFill/>
        </p:spPr>
        <p:txBody>
          <a:bodyPr wrap="square" rtlCol="0">
            <a:spAutoFit/>
          </a:bodyPr>
          <a:lstStyle/>
          <a:p>
            <a:pPr marL="457200" indent="-457200">
              <a:spcAft>
                <a:spcPts val="1200"/>
              </a:spcAft>
              <a:buFont typeface="+mj-lt"/>
              <a:buAutoNum type="arabicParenR"/>
            </a:pPr>
            <a:r>
              <a:rPr lang="en-US" sz="2000" b="1" dirty="0"/>
              <a:t>An important concern in regards to detection of FRET involves </a:t>
            </a:r>
            <a:r>
              <a:rPr lang="en-US" sz="2000" b="1" dirty="0" err="1"/>
              <a:t>analyte</a:t>
            </a:r>
            <a:r>
              <a:rPr lang="en-US" sz="2000" b="1" dirty="0"/>
              <a:t> </a:t>
            </a:r>
            <a:r>
              <a:rPr lang="en-US" sz="2000" b="1" dirty="0" smtClean="0"/>
              <a:t>concentration.</a:t>
            </a:r>
          </a:p>
          <a:p>
            <a:pPr marL="457200" indent="-457200">
              <a:spcAft>
                <a:spcPts val="1200"/>
              </a:spcAft>
              <a:buFont typeface="+mj-lt"/>
              <a:buAutoNum type="arabicParenR"/>
            </a:pPr>
            <a:r>
              <a:rPr lang="en-US" sz="2000" b="1" dirty="0" smtClean="0"/>
              <a:t>Only </a:t>
            </a:r>
            <a:r>
              <a:rPr lang="en-US" sz="2000" b="1" dirty="0"/>
              <a:t>those molecules that interact with one another will result in </a:t>
            </a:r>
            <a:r>
              <a:rPr lang="en-US" sz="2000" b="1" dirty="0" smtClean="0"/>
              <a:t>FRET.</a:t>
            </a:r>
          </a:p>
          <a:p>
            <a:pPr marL="457200" indent="-457200">
              <a:spcAft>
                <a:spcPts val="1200"/>
              </a:spcAft>
              <a:buFont typeface="+mj-lt"/>
              <a:buAutoNum type="arabicParenR"/>
            </a:pPr>
            <a:r>
              <a:rPr lang="en-US" sz="2000" b="1" dirty="0" smtClean="0"/>
              <a:t>If </a:t>
            </a:r>
            <a:r>
              <a:rPr lang="en-US" sz="2000" b="1" dirty="0"/>
              <a:t>large amounts of donor and acceptor molecules are present, but do not interact, the amount of FRET taking place would be quite low</a:t>
            </a:r>
            <a:r>
              <a:rPr lang="en-US" sz="2000" b="1" dirty="0" smtClean="0"/>
              <a:t>.</a:t>
            </a:r>
          </a:p>
          <a:p>
            <a:pPr marL="457200" indent="-457200">
              <a:spcAft>
                <a:spcPts val="1200"/>
              </a:spcAft>
              <a:buFont typeface="+mj-lt"/>
              <a:buAutoNum type="arabicParenR"/>
            </a:pPr>
            <a:r>
              <a:rPr lang="en-US" sz="2000" b="1" dirty="0" smtClean="0"/>
              <a:t>With </a:t>
            </a:r>
            <a:r>
              <a:rPr lang="en-US" sz="2000" b="1" dirty="0"/>
              <a:t>regards to FRET, the actual “</a:t>
            </a:r>
            <a:r>
              <a:rPr lang="en-US" sz="2000" b="1" dirty="0" err="1"/>
              <a:t>analyte</a:t>
            </a:r>
            <a:r>
              <a:rPr lang="en-US" sz="2000" b="1" dirty="0"/>
              <a:t>” being measured are donor/acceptor pairs rather than the individual </a:t>
            </a:r>
            <a:r>
              <a:rPr lang="en-US" sz="2000" b="1" dirty="0" smtClean="0"/>
              <a:t>components.</a:t>
            </a:r>
          </a:p>
          <a:p>
            <a:pPr marL="457200" indent="-457200">
              <a:spcAft>
                <a:spcPts val="1200"/>
              </a:spcAft>
              <a:buFont typeface="+mj-lt"/>
              <a:buAutoNum type="arabicParenR"/>
            </a:pPr>
            <a:r>
              <a:rPr lang="en-US" sz="2000" b="1" dirty="0" smtClean="0"/>
              <a:t>Additionally</a:t>
            </a:r>
            <a:r>
              <a:rPr lang="en-US" sz="2000" b="1" dirty="0"/>
              <a:t>, both the donor and acceptor molecules need to be in sufficient concentration in order for FRET to take </a:t>
            </a:r>
            <a:r>
              <a:rPr lang="en-US" sz="2000" b="1" dirty="0" smtClean="0"/>
              <a:t>place.</a:t>
            </a:r>
          </a:p>
          <a:p>
            <a:pPr marL="457200" indent="-457200">
              <a:spcAft>
                <a:spcPts val="1200"/>
              </a:spcAft>
              <a:buFont typeface="+mj-lt"/>
              <a:buAutoNum type="arabicParenR"/>
            </a:pPr>
            <a:r>
              <a:rPr lang="en-US" sz="2000" b="1" dirty="0" smtClean="0"/>
              <a:t>Most </a:t>
            </a:r>
            <a:r>
              <a:rPr lang="en-US" sz="2000" b="1" dirty="0"/>
              <a:t>binding events are a dynamic process that reaches a steady state. If one of the components of the reaction is in short supply then the total amount bound will be naturally low</a:t>
            </a:r>
            <a:r>
              <a:rPr lang="en-US" sz="2000" b="1" dirty="0" smtClean="0"/>
              <a:t>.</a:t>
            </a:r>
            <a:endParaRPr lang="en-GB" sz="2000" b="1" dirty="0"/>
          </a:p>
        </p:txBody>
      </p:sp>
      <p:sp>
        <p:nvSpPr>
          <p:cNvPr id="3" name="TextBox 2"/>
          <p:cNvSpPr txBox="1"/>
          <p:nvPr/>
        </p:nvSpPr>
        <p:spPr>
          <a:xfrm>
            <a:off x="1697175" y="395969"/>
            <a:ext cx="5757831" cy="523220"/>
          </a:xfrm>
          <a:prstGeom prst="rect">
            <a:avLst/>
          </a:prstGeom>
          <a:noFill/>
        </p:spPr>
        <p:txBody>
          <a:bodyPr wrap="none" rtlCol="0">
            <a:spAutoFit/>
          </a:bodyPr>
          <a:lstStyle/>
          <a:p>
            <a:r>
              <a:rPr lang="en-US" sz="2800" b="1" dirty="0" smtClean="0"/>
              <a:t>Considerations for experiment design</a:t>
            </a:r>
            <a:endParaRPr lang="en-US" sz="28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511001" y="295385"/>
            <a:ext cx="6096541" cy="523220"/>
          </a:xfrm>
          <a:prstGeom prst="rect">
            <a:avLst/>
          </a:prstGeom>
          <a:noFill/>
        </p:spPr>
        <p:txBody>
          <a:bodyPr wrap="none" rtlCol="0">
            <a:spAutoFit/>
          </a:bodyPr>
          <a:lstStyle/>
          <a:p>
            <a:r>
              <a:rPr lang="en-US" sz="2800" b="1" dirty="0" smtClean="0"/>
              <a:t>Few words about the spectral overlap, </a:t>
            </a:r>
            <a:r>
              <a:rPr lang="en-US" sz="2800" b="1" i="1" dirty="0" smtClean="0"/>
              <a:t>J</a:t>
            </a:r>
            <a:endParaRPr lang="en-US" sz="2800" b="1" dirty="0"/>
          </a:p>
        </p:txBody>
      </p:sp>
      <p:pic>
        <p:nvPicPr>
          <p:cNvPr id="3" name="Picture 2"/>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241359" y="1840496"/>
            <a:ext cx="3538052" cy="884513"/>
          </a:xfrm>
          <a:prstGeom prst="rect">
            <a:avLst/>
          </a:prstGeom>
        </p:spPr>
      </p:pic>
      <p:sp>
        <p:nvSpPr>
          <p:cNvPr id="4" name="TextBox 3"/>
          <p:cNvSpPr txBox="1"/>
          <p:nvPr/>
        </p:nvSpPr>
        <p:spPr>
          <a:xfrm>
            <a:off x="6604849" y="2038138"/>
            <a:ext cx="700132" cy="400110"/>
          </a:xfrm>
          <a:prstGeom prst="rect">
            <a:avLst/>
          </a:prstGeom>
          <a:noFill/>
        </p:spPr>
        <p:txBody>
          <a:bodyPr wrap="none" rtlCol="0">
            <a:spAutoFit/>
          </a:bodyPr>
          <a:lstStyle/>
          <a:p>
            <a:r>
              <a:rPr lang="en-GB" sz="2000" b="1" dirty="0"/>
              <a:t>Eq. </a:t>
            </a:r>
            <a:r>
              <a:rPr lang="en-GB" sz="2000" b="1" dirty="0" smtClean="0"/>
              <a:t>3</a:t>
            </a:r>
            <a:endParaRPr lang="en-US" sz="2000" b="1" dirty="0"/>
          </a:p>
        </p:txBody>
      </p:sp>
      <p:sp>
        <p:nvSpPr>
          <p:cNvPr id="5" name="TextBox 4"/>
          <p:cNvSpPr txBox="1"/>
          <p:nvPr/>
        </p:nvSpPr>
        <p:spPr>
          <a:xfrm>
            <a:off x="97675" y="3009223"/>
            <a:ext cx="8989120" cy="707886"/>
          </a:xfrm>
          <a:prstGeom prst="rect">
            <a:avLst/>
          </a:prstGeom>
          <a:noFill/>
        </p:spPr>
        <p:txBody>
          <a:bodyPr wrap="square" rtlCol="0">
            <a:spAutoFit/>
          </a:bodyPr>
          <a:lstStyle/>
          <a:p>
            <a:r>
              <a:rPr lang="en-GB" sz="2000" b="1" dirty="0"/>
              <a:t>where</a:t>
            </a:r>
            <a:r>
              <a:rPr lang="en-GB" sz="2000" b="1" i="1" dirty="0"/>
              <a:t> F</a:t>
            </a:r>
            <a:r>
              <a:rPr lang="en-GB" sz="2000" b="1" i="1" baseline="-25000" dirty="0"/>
              <a:t>λ</a:t>
            </a:r>
            <a:r>
              <a:rPr lang="en-GB" sz="2000" b="1" i="1" baseline="30000" dirty="0"/>
              <a:t>D</a:t>
            </a:r>
            <a:r>
              <a:rPr lang="en-GB" sz="2000" b="1" dirty="0"/>
              <a:t> is the normalized donor </a:t>
            </a:r>
            <a:r>
              <a:rPr lang="en-GB" sz="2000" b="1" dirty="0" err="1"/>
              <a:t>ﬂuorescence</a:t>
            </a:r>
            <a:r>
              <a:rPr lang="en-GB" sz="2000" b="1" dirty="0" smtClean="0"/>
              <a:t> emission spectrum </a:t>
            </a:r>
            <a:r>
              <a:rPr lang="en-GB" sz="2000" b="1" dirty="0"/>
              <a:t>and </a:t>
            </a:r>
            <a:r>
              <a:rPr lang="en-GB" sz="2000" b="1" i="1" dirty="0"/>
              <a:t>ε</a:t>
            </a:r>
            <a:r>
              <a:rPr lang="en-GB" sz="2000" b="1" i="1" baseline="-25000" dirty="0"/>
              <a:t>λ</a:t>
            </a:r>
            <a:r>
              <a:rPr lang="en-GB" sz="2000" b="1" i="1" baseline="30000" dirty="0"/>
              <a:t>A</a:t>
            </a:r>
            <a:r>
              <a:rPr lang="en-GB" sz="2000" b="1" dirty="0"/>
              <a:t> is the wavelength-dependent molar extinction coefficient (M</a:t>
            </a:r>
            <a:r>
              <a:rPr lang="en-GB" sz="2000" b="1" baseline="30000" dirty="0"/>
              <a:t>-1</a:t>
            </a:r>
            <a:r>
              <a:rPr lang="en-GB" sz="2000" b="1" dirty="0"/>
              <a:t> cm</a:t>
            </a:r>
            <a:r>
              <a:rPr lang="en-GB" sz="2000" b="1" baseline="30000" dirty="0"/>
              <a:t>-1</a:t>
            </a:r>
            <a:r>
              <a:rPr lang="en-GB" sz="2000" b="1" dirty="0"/>
              <a:t>) of the acceptor</a:t>
            </a:r>
            <a:r>
              <a:rPr lang="en-GB" sz="2000" b="1" dirty="0" smtClean="0"/>
              <a:t>.</a:t>
            </a:r>
            <a:endParaRPr lang="en-GB" sz="2000" b="1" dirty="0"/>
          </a:p>
        </p:txBody>
      </p:sp>
      <p:sp>
        <p:nvSpPr>
          <p:cNvPr id="6" name="TextBox 5"/>
          <p:cNvSpPr txBox="1"/>
          <p:nvPr/>
        </p:nvSpPr>
        <p:spPr>
          <a:xfrm>
            <a:off x="170590" y="4462348"/>
            <a:ext cx="8824678" cy="1200328"/>
          </a:xfrm>
          <a:prstGeom prst="rect">
            <a:avLst/>
          </a:prstGeom>
          <a:noFill/>
        </p:spPr>
        <p:txBody>
          <a:bodyPr wrap="square" rtlCol="0">
            <a:spAutoFit/>
          </a:bodyPr>
          <a:lstStyle/>
          <a:p>
            <a:r>
              <a:rPr lang="en-US" sz="2400" b="1" dirty="0" smtClean="0"/>
              <a:t>Fortunately! you don’t have to calculate it.</a:t>
            </a:r>
          </a:p>
          <a:p>
            <a:r>
              <a:rPr lang="en-US" sz="2400" b="1" dirty="0" smtClean="0"/>
              <a:t>Spectral overlaps for many FRET pairs are widely available in the literature.</a:t>
            </a:r>
            <a:endParaRPr lang="en-US" sz="24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615448" y="590415"/>
            <a:ext cx="5919860" cy="461665"/>
          </a:xfrm>
          <a:prstGeom prst="rect">
            <a:avLst/>
          </a:prstGeom>
          <a:noFill/>
        </p:spPr>
        <p:txBody>
          <a:bodyPr wrap="none" rtlCol="0">
            <a:spAutoFit/>
          </a:bodyPr>
          <a:lstStyle/>
          <a:p>
            <a:r>
              <a:rPr lang="en-US" sz="2400" b="1" dirty="0"/>
              <a:t>The apparent FRET efficiency is calculated </a:t>
            </a:r>
            <a:r>
              <a:rPr lang="en-US" sz="2400" b="1" dirty="0" smtClean="0"/>
              <a:t>as:</a:t>
            </a:r>
            <a:endParaRPr lang="en-GB" sz="2400" b="1" dirty="0"/>
          </a:p>
        </p:txBody>
      </p:sp>
      <p:pic>
        <p:nvPicPr>
          <p:cNvPr id="3" name="Picture 2"/>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052676" y="1414766"/>
            <a:ext cx="3030325" cy="1282061"/>
          </a:xfrm>
          <a:prstGeom prst="rect">
            <a:avLst/>
          </a:prstGeom>
        </p:spPr>
      </p:pic>
      <p:sp>
        <p:nvSpPr>
          <p:cNvPr id="4" name="TextBox 3"/>
          <p:cNvSpPr txBox="1"/>
          <p:nvPr/>
        </p:nvSpPr>
        <p:spPr>
          <a:xfrm>
            <a:off x="6874015" y="1782382"/>
            <a:ext cx="700132" cy="400110"/>
          </a:xfrm>
          <a:prstGeom prst="rect">
            <a:avLst/>
          </a:prstGeom>
          <a:noFill/>
        </p:spPr>
        <p:txBody>
          <a:bodyPr wrap="none" rtlCol="0">
            <a:spAutoFit/>
          </a:bodyPr>
          <a:lstStyle/>
          <a:p>
            <a:r>
              <a:rPr lang="en-US" sz="2000" b="1" dirty="0"/>
              <a:t>Eq. </a:t>
            </a:r>
            <a:r>
              <a:rPr lang="en-US" sz="2000" b="1" dirty="0" smtClean="0"/>
              <a:t>4</a:t>
            </a:r>
            <a:endParaRPr lang="en-US" sz="2000" b="1" dirty="0"/>
          </a:p>
        </p:txBody>
      </p:sp>
      <p:sp>
        <p:nvSpPr>
          <p:cNvPr id="5" name="TextBox 4"/>
          <p:cNvSpPr txBox="1"/>
          <p:nvPr/>
        </p:nvSpPr>
        <p:spPr>
          <a:xfrm>
            <a:off x="757591" y="2896882"/>
            <a:ext cx="7619594" cy="400110"/>
          </a:xfrm>
          <a:prstGeom prst="rect">
            <a:avLst/>
          </a:prstGeom>
          <a:noFill/>
        </p:spPr>
        <p:txBody>
          <a:bodyPr wrap="none" rtlCol="0">
            <a:spAutoFit/>
          </a:bodyPr>
          <a:lstStyle/>
          <a:p>
            <a:r>
              <a:rPr lang="en-US" sz="2000" b="1" dirty="0"/>
              <a:t>where </a:t>
            </a:r>
            <a:r>
              <a:rPr lang="en-US" sz="2000" b="1" i="1" dirty="0"/>
              <a:t>I</a:t>
            </a:r>
            <a:r>
              <a:rPr lang="en-US" sz="2000" b="1" i="1" baseline="-25000" dirty="0"/>
              <a:t>A</a:t>
            </a:r>
            <a:r>
              <a:rPr lang="en-US" sz="2000" b="1" dirty="0"/>
              <a:t> and </a:t>
            </a:r>
            <a:r>
              <a:rPr lang="en-US" sz="2000" b="1" i="1" dirty="0"/>
              <a:t>I</a:t>
            </a:r>
            <a:r>
              <a:rPr lang="en-US" sz="2000" b="1" i="1" baseline="-25000" dirty="0"/>
              <a:t>D</a:t>
            </a:r>
            <a:r>
              <a:rPr lang="en-US" sz="2000" b="1" dirty="0"/>
              <a:t> represent acceptor and donor intensities, respectively</a:t>
            </a:r>
            <a:r>
              <a:rPr lang="en-US" sz="2000" b="1" dirty="0" smtClean="0"/>
              <a:t>.</a:t>
            </a:r>
            <a:endParaRPr lang="en-US" sz="2000" b="1" dirty="0"/>
          </a:p>
        </p:txBody>
      </p:sp>
      <p:sp>
        <p:nvSpPr>
          <p:cNvPr id="6" name="TextBox 5"/>
          <p:cNvSpPr txBox="1"/>
          <p:nvPr/>
        </p:nvSpPr>
        <p:spPr>
          <a:xfrm>
            <a:off x="157945" y="4077203"/>
            <a:ext cx="8848763" cy="1631216"/>
          </a:xfrm>
          <a:prstGeom prst="rect">
            <a:avLst/>
          </a:prstGeom>
          <a:noFill/>
        </p:spPr>
        <p:txBody>
          <a:bodyPr wrap="square" rtlCol="0">
            <a:spAutoFit/>
          </a:bodyPr>
          <a:lstStyle/>
          <a:p>
            <a:r>
              <a:rPr lang="en-US" sz="2000" b="1" i="1" dirty="0" err="1"/>
              <a:t>E</a:t>
            </a:r>
            <a:r>
              <a:rPr lang="en-US" sz="2000" b="1" i="1" baseline="-25000" dirty="0" err="1"/>
              <a:t>app</a:t>
            </a:r>
            <a:r>
              <a:rPr lang="en-US" sz="2000" b="1" dirty="0"/>
              <a:t> provides only an approximate indicator of the inter-dye distance because of uncertainty in the orientation factor </a:t>
            </a:r>
            <a:r>
              <a:rPr lang="en-US" sz="2000" b="1" i="1" dirty="0"/>
              <a:t>Κ</a:t>
            </a:r>
            <a:r>
              <a:rPr lang="en-US" sz="2000" b="1" i="1" baseline="30000" dirty="0"/>
              <a:t>2</a:t>
            </a:r>
            <a:r>
              <a:rPr lang="en-US" sz="2000" b="1" dirty="0"/>
              <a:t> between the two </a:t>
            </a:r>
            <a:r>
              <a:rPr lang="en-US" sz="2000" b="1" dirty="0" err="1"/>
              <a:t>fluorophores</a:t>
            </a:r>
            <a:r>
              <a:rPr lang="en-US" sz="2000" b="1" dirty="0"/>
              <a:t> and the required instrumental </a:t>
            </a:r>
            <a:r>
              <a:rPr lang="en-US" sz="2000" b="1" dirty="0" smtClean="0"/>
              <a:t>corrections.</a:t>
            </a:r>
          </a:p>
          <a:p>
            <a:r>
              <a:rPr lang="en-US" sz="2000" b="1" dirty="0" smtClean="0"/>
              <a:t>As </a:t>
            </a:r>
            <a:r>
              <a:rPr lang="en-US" sz="2000" b="1" dirty="0"/>
              <a:t>a rule of thumb, if fluorescence anisotropy, </a:t>
            </a:r>
            <a:r>
              <a:rPr lang="en-US" sz="2000" b="1" i="1" dirty="0" err="1"/>
              <a:t>r</a:t>
            </a:r>
            <a:r>
              <a:rPr lang="en-US" sz="2000" b="1" dirty="0"/>
              <a:t>, of both </a:t>
            </a:r>
            <a:r>
              <a:rPr lang="en-US" sz="2000" b="1" dirty="0" err="1"/>
              <a:t>fluorophores</a:t>
            </a:r>
            <a:r>
              <a:rPr lang="en-US" sz="2000" b="1" dirty="0"/>
              <a:t> is less than 0.2, </a:t>
            </a:r>
            <a:r>
              <a:rPr lang="en-US" sz="2000" b="1" i="1" dirty="0"/>
              <a:t>Κ</a:t>
            </a:r>
            <a:r>
              <a:rPr lang="en-US" sz="2000" b="1" i="1" baseline="30000" dirty="0"/>
              <a:t>2</a:t>
            </a:r>
            <a:r>
              <a:rPr lang="en-US" sz="2000" b="1" dirty="0"/>
              <a:t> is close to 2/3</a:t>
            </a:r>
            <a:r>
              <a:rPr lang="en-US" sz="2000" b="1" dirty="0" smtClean="0"/>
              <a:t>.</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55418" y="746373"/>
            <a:ext cx="8802670" cy="1938992"/>
          </a:xfrm>
          <a:prstGeom prst="rect">
            <a:avLst/>
          </a:prstGeom>
          <a:noFill/>
        </p:spPr>
        <p:txBody>
          <a:bodyPr wrap="square" rtlCol="0">
            <a:spAutoFit/>
          </a:bodyPr>
          <a:lstStyle/>
          <a:p>
            <a:r>
              <a:rPr lang="en-US" sz="2000" b="1" dirty="0"/>
              <a:t>To determine actual FRET efficiency, one has to determine the correction factor, </a:t>
            </a:r>
            <a:r>
              <a:rPr lang="en-US" sz="2000" b="1" dirty="0" err="1"/>
              <a:t>γ</a:t>
            </a:r>
            <a:r>
              <a:rPr lang="en-US" sz="2000" b="1" dirty="0"/>
              <a:t>, which accounts for the differences in quantum yield and detection efficiency between the donor and the </a:t>
            </a:r>
            <a:r>
              <a:rPr lang="en-US" sz="2000" b="1" dirty="0" smtClean="0"/>
              <a:t>acceptor.</a:t>
            </a:r>
          </a:p>
          <a:p>
            <a:endParaRPr lang="en-US" sz="2000" b="1" dirty="0"/>
          </a:p>
          <a:p>
            <a:r>
              <a:rPr lang="en-US" sz="2000" b="1" dirty="0" err="1" smtClean="0"/>
              <a:t>γ</a:t>
            </a:r>
            <a:r>
              <a:rPr lang="en-US" sz="2000" b="1" dirty="0" smtClean="0"/>
              <a:t> </a:t>
            </a:r>
            <a:r>
              <a:rPr lang="en-US" sz="2000" b="1" dirty="0"/>
              <a:t>is calculated as the ratio of change in the </a:t>
            </a:r>
            <a:r>
              <a:rPr lang="en-US" sz="2000" b="1" dirty="0" smtClean="0"/>
              <a:t>acceptor emission </a:t>
            </a:r>
            <a:r>
              <a:rPr lang="en-US" sz="2000" b="1" dirty="0"/>
              <a:t>intensity, </a:t>
            </a:r>
            <a:r>
              <a:rPr lang="en-US" sz="2000" b="1" i="1" dirty="0"/>
              <a:t>∆I</a:t>
            </a:r>
            <a:r>
              <a:rPr lang="en-US" sz="2000" b="1" i="1" baseline="-25000" dirty="0"/>
              <a:t>A</a:t>
            </a:r>
            <a:r>
              <a:rPr lang="en-US" sz="2000" b="1" dirty="0"/>
              <a:t> to change in the donor</a:t>
            </a:r>
            <a:r>
              <a:rPr lang="en-US" sz="2000" b="1" dirty="0" smtClean="0"/>
              <a:t> emission intensity</a:t>
            </a:r>
            <a:r>
              <a:rPr lang="en-US" sz="2000" b="1" dirty="0"/>
              <a:t>, </a:t>
            </a:r>
            <a:r>
              <a:rPr lang="en-US" sz="2000" b="1" i="1" dirty="0"/>
              <a:t>∆I</a:t>
            </a:r>
            <a:r>
              <a:rPr lang="en-US" sz="2000" b="1" i="1" baseline="-25000" dirty="0"/>
              <a:t>D</a:t>
            </a:r>
            <a:r>
              <a:rPr lang="en-US" sz="2000" b="1" dirty="0"/>
              <a:t> upon acceptor </a:t>
            </a:r>
            <a:r>
              <a:rPr lang="en-US" sz="2000" b="1" dirty="0" err="1"/>
              <a:t>photobleaching</a:t>
            </a:r>
            <a:r>
              <a:rPr lang="en-US" sz="2000" b="1" dirty="0" smtClean="0"/>
              <a:t>:</a:t>
            </a:r>
            <a:endParaRPr lang="en-US" sz="2000" b="1" dirty="0"/>
          </a:p>
        </p:txBody>
      </p:sp>
      <p:pic>
        <p:nvPicPr>
          <p:cNvPr id="3" name="Picture 2"/>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976797" y="2839528"/>
            <a:ext cx="1213288" cy="970630"/>
          </a:xfrm>
          <a:prstGeom prst="rect">
            <a:avLst/>
          </a:prstGeom>
        </p:spPr>
      </p:pic>
      <p:sp>
        <p:nvSpPr>
          <p:cNvPr id="4" name="TextBox 3"/>
          <p:cNvSpPr txBox="1"/>
          <p:nvPr/>
        </p:nvSpPr>
        <p:spPr>
          <a:xfrm>
            <a:off x="5960609" y="3074298"/>
            <a:ext cx="700132" cy="400110"/>
          </a:xfrm>
          <a:prstGeom prst="rect">
            <a:avLst/>
          </a:prstGeom>
          <a:noFill/>
        </p:spPr>
        <p:txBody>
          <a:bodyPr wrap="none" rtlCol="0">
            <a:spAutoFit/>
          </a:bodyPr>
          <a:lstStyle/>
          <a:p>
            <a:r>
              <a:rPr lang="en-US" sz="2000" b="1" dirty="0"/>
              <a:t>Eq.</a:t>
            </a:r>
            <a:r>
              <a:rPr lang="en-US" sz="2000" b="1" dirty="0" smtClean="0"/>
              <a:t> </a:t>
            </a:r>
            <a:r>
              <a:rPr lang="en-US" sz="2000" b="1" dirty="0" smtClean="0"/>
              <a:t>5</a:t>
            </a:r>
            <a:endParaRPr lang="en-US" sz="2000" b="1" dirty="0"/>
          </a:p>
        </p:txBody>
      </p:sp>
      <p:grpSp>
        <p:nvGrpSpPr>
          <p:cNvPr id="8" name="Group 7"/>
          <p:cNvGrpSpPr/>
          <p:nvPr/>
        </p:nvGrpSpPr>
        <p:grpSpPr>
          <a:xfrm>
            <a:off x="1031207" y="4187742"/>
            <a:ext cx="7081586" cy="1881742"/>
            <a:chOff x="1031207" y="4187742"/>
            <a:chExt cx="7081586" cy="1881742"/>
          </a:xfrm>
        </p:grpSpPr>
        <p:sp>
          <p:nvSpPr>
            <p:cNvPr id="5" name="TextBox 4"/>
            <p:cNvSpPr txBox="1"/>
            <p:nvPr/>
          </p:nvSpPr>
          <p:spPr>
            <a:xfrm>
              <a:off x="1031207" y="4187742"/>
              <a:ext cx="7081586" cy="400110"/>
            </a:xfrm>
            <a:prstGeom prst="rect">
              <a:avLst/>
            </a:prstGeom>
            <a:noFill/>
          </p:spPr>
          <p:txBody>
            <a:bodyPr wrap="none" rtlCol="0">
              <a:spAutoFit/>
            </a:bodyPr>
            <a:lstStyle/>
            <a:p>
              <a:r>
                <a:rPr lang="en-US" sz="2000" b="1" dirty="0"/>
                <a:t>Corrected FRET efficiency is then calculated using the expression</a:t>
              </a:r>
              <a:r>
                <a:rPr lang="en-US" sz="2000" b="1" dirty="0" smtClean="0"/>
                <a:t>:</a:t>
              </a:r>
              <a:endParaRPr lang="en-US" sz="2000" b="1" dirty="0"/>
            </a:p>
          </p:txBody>
        </p:sp>
        <p:pic>
          <p:nvPicPr>
            <p:cNvPr id="6" name="Picture 5"/>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3386902" y="4727366"/>
              <a:ext cx="2379209" cy="1342118"/>
            </a:xfrm>
            <a:prstGeom prst="rect">
              <a:avLst/>
            </a:prstGeom>
          </p:spPr>
        </p:pic>
        <p:sp>
          <p:nvSpPr>
            <p:cNvPr id="7" name="TextBox 6"/>
            <p:cNvSpPr txBox="1"/>
            <p:nvPr/>
          </p:nvSpPr>
          <p:spPr>
            <a:xfrm>
              <a:off x="5972049" y="5263640"/>
              <a:ext cx="700132" cy="400110"/>
            </a:xfrm>
            <a:prstGeom prst="rect">
              <a:avLst/>
            </a:prstGeom>
            <a:noFill/>
          </p:spPr>
          <p:txBody>
            <a:bodyPr wrap="none" rtlCol="0">
              <a:spAutoFit/>
            </a:bodyPr>
            <a:lstStyle/>
            <a:p>
              <a:r>
                <a:rPr lang="en-US" sz="2000" b="1" dirty="0"/>
                <a:t>Eq.</a:t>
              </a:r>
              <a:r>
                <a:rPr lang="en-US" sz="2000" b="1" dirty="0" smtClean="0"/>
                <a:t> </a:t>
              </a:r>
              <a:r>
                <a:rPr lang="en-US" sz="2000" b="1" dirty="0"/>
                <a:t>6</a:t>
              </a:r>
              <a:endParaRPr lang="en-US" sz="20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1008189" y="467872"/>
            <a:ext cx="7116451" cy="523220"/>
          </a:xfrm>
          <a:prstGeom prst="rect">
            <a:avLst/>
          </a:prstGeom>
        </p:spPr>
        <p:txBody>
          <a:bodyPr wrap="none">
            <a:spAutoFit/>
          </a:bodyPr>
          <a:lstStyle/>
          <a:p>
            <a:r>
              <a:rPr lang="en-US" sz="2800" b="1" dirty="0"/>
              <a:t>Fluorescence resonance energy transfer (FRET)</a:t>
            </a:r>
            <a:r>
              <a:rPr lang="en-GB" sz="2800" b="1" dirty="0" smtClean="0"/>
              <a:t> </a:t>
            </a:r>
            <a:endParaRPr lang="en-US" sz="2800" b="1" dirty="0"/>
          </a:p>
        </p:txBody>
      </p:sp>
      <p:sp>
        <p:nvSpPr>
          <p:cNvPr id="3" name="TextBox 2"/>
          <p:cNvSpPr txBox="1"/>
          <p:nvPr/>
        </p:nvSpPr>
        <p:spPr>
          <a:xfrm>
            <a:off x="1429328" y="1716008"/>
            <a:ext cx="6285344" cy="400110"/>
          </a:xfrm>
          <a:prstGeom prst="rect">
            <a:avLst/>
          </a:prstGeom>
          <a:noFill/>
        </p:spPr>
        <p:txBody>
          <a:bodyPr wrap="none" rtlCol="0">
            <a:spAutoFit/>
          </a:bodyPr>
          <a:lstStyle/>
          <a:p>
            <a:r>
              <a:rPr lang="en-US" sz="2000" b="1" dirty="0" smtClean="0"/>
              <a:t>Conceptually FRET is a very simple method to understand</a:t>
            </a:r>
            <a:endParaRPr lang="en-US" sz="2000" b="1" dirty="0"/>
          </a:p>
        </p:txBody>
      </p:sp>
      <p:sp>
        <p:nvSpPr>
          <p:cNvPr id="4" name="Oval 3"/>
          <p:cNvSpPr/>
          <p:nvPr/>
        </p:nvSpPr>
        <p:spPr>
          <a:xfrm>
            <a:off x="2108929" y="3731871"/>
            <a:ext cx="432000" cy="432000"/>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Lightning Bolt 4"/>
          <p:cNvSpPr/>
          <p:nvPr/>
        </p:nvSpPr>
        <p:spPr>
          <a:xfrm rot="14557183">
            <a:off x="1275694" y="3846228"/>
            <a:ext cx="307265" cy="1681394"/>
          </a:xfrm>
          <a:prstGeom prst="lightningBol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170539" y="3150879"/>
            <a:ext cx="330176" cy="369332"/>
          </a:xfrm>
          <a:prstGeom prst="rect">
            <a:avLst/>
          </a:prstGeom>
          <a:noFill/>
        </p:spPr>
        <p:txBody>
          <a:bodyPr wrap="none" rtlCol="0">
            <a:spAutoFit/>
          </a:bodyPr>
          <a:lstStyle/>
          <a:p>
            <a:r>
              <a:rPr lang="en-US" b="1" dirty="0" smtClean="0"/>
              <a:t>D</a:t>
            </a:r>
            <a:endParaRPr lang="en-US" b="1" dirty="0"/>
          </a:p>
        </p:txBody>
      </p:sp>
      <p:sp>
        <p:nvSpPr>
          <p:cNvPr id="7" name="Sun 6"/>
          <p:cNvSpPr/>
          <p:nvPr/>
        </p:nvSpPr>
        <p:spPr>
          <a:xfrm>
            <a:off x="1904616" y="3520211"/>
            <a:ext cx="864000" cy="864000"/>
          </a:xfrm>
          <a:prstGeom prst="sun">
            <a:avLst/>
          </a:prstGeom>
          <a:solidFill>
            <a:srgbClr val="4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2018-01-09 11.47.21 am.png"/>
          <p:cNvPicPr>
            <a:picLocks noChangeAspect="1"/>
          </p:cNvPicPr>
          <p:nvPr/>
        </p:nvPicPr>
        <p:blipFill>
          <a:blip r:embed="rId2"/>
          <a:srcRect b="4602"/>
          <a:stretch>
            <a:fillRect/>
          </a:stretch>
        </p:blipFill>
        <p:spPr>
          <a:xfrm>
            <a:off x="3459617" y="4703307"/>
            <a:ext cx="1564986" cy="1915981"/>
          </a:xfrm>
          <a:prstGeom prst="rect">
            <a:avLst/>
          </a:prstGeom>
        </p:spPr>
      </p:pic>
      <p:sp>
        <p:nvSpPr>
          <p:cNvPr id="11" name="Lightning Bolt 10"/>
          <p:cNvSpPr/>
          <p:nvPr/>
        </p:nvSpPr>
        <p:spPr>
          <a:xfrm rot="16431778">
            <a:off x="4007276" y="2718288"/>
            <a:ext cx="307265" cy="2558280"/>
          </a:xfrm>
          <a:prstGeom prst="lightningBolt">
            <a:avLst/>
          </a:prstGeom>
          <a:solidFill>
            <a:srgbClr val="4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p:nvGrpSpPr>
        <p:grpSpPr>
          <a:xfrm>
            <a:off x="5659500" y="3148788"/>
            <a:ext cx="432000" cy="1015083"/>
            <a:chOff x="5659500" y="3148788"/>
            <a:chExt cx="432000" cy="1015083"/>
          </a:xfrm>
        </p:grpSpPr>
        <p:sp>
          <p:nvSpPr>
            <p:cNvPr id="9" name="Oval 8"/>
            <p:cNvSpPr/>
            <p:nvPr/>
          </p:nvSpPr>
          <p:spPr>
            <a:xfrm>
              <a:off x="5659500" y="3731871"/>
              <a:ext cx="432000" cy="432000"/>
            </a:xfrm>
            <a:prstGeom prst="ellips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5705619" y="3148788"/>
              <a:ext cx="330176" cy="369332"/>
            </a:xfrm>
            <a:prstGeom prst="rect">
              <a:avLst/>
            </a:prstGeom>
            <a:noFill/>
          </p:spPr>
          <p:txBody>
            <a:bodyPr wrap="none" rtlCol="0">
              <a:spAutoFit/>
            </a:bodyPr>
            <a:lstStyle/>
            <a:p>
              <a:r>
                <a:rPr lang="en-US" b="1" dirty="0" smtClean="0"/>
                <a:t>A</a:t>
              </a:r>
              <a:endParaRPr lang="en-US" b="1" dirty="0"/>
            </a:p>
          </p:txBody>
        </p:sp>
      </p:grpSp>
      <p:sp>
        <p:nvSpPr>
          <p:cNvPr id="13" name="Sun 12"/>
          <p:cNvSpPr/>
          <p:nvPr/>
        </p:nvSpPr>
        <p:spPr>
          <a:xfrm>
            <a:off x="5448558" y="3523444"/>
            <a:ext cx="864000" cy="864000"/>
          </a:xfrm>
          <a:prstGeom prst="sun">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2018-01-09 11.57.41 am.png"/>
          <p:cNvPicPr>
            <a:picLocks noChangeAspect="1"/>
          </p:cNvPicPr>
          <p:nvPr/>
        </p:nvPicPr>
        <p:blipFill>
          <a:blip r:embed="rId3"/>
          <a:stretch>
            <a:fillRect/>
          </a:stretch>
        </p:blipFill>
        <p:spPr>
          <a:xfrm>
            <a:off x="5601296" y="4703308"/>
            <a:ext cx="1442215" cy="1862861"/>
          </a:xfrm>
          <a:prstGeom prst="rect">
            <a:avLst/>
          </a:prstGeom>
        </p:spPr>
      </p:pic>
      <p:pic>
        <p:nvPicPr>
          <p:cNvPr id="15" name="Picture 14" descr="2018-01-09 12.02.38 pm.png"/>
          <p:cNvPicPr>
            <a:picLocks noChangeAspect="1"/>
          </p:cNvPicPr>
          <p:nvPr/>
        </p:nvPicPr>
        <p:blipFill>
          <a:blip r:embed="rId4"/>
          <a:stretch>
            <a:fillRect/>
          </a:stretch>
        </p:blipFill>
        <p:spPr>
          <a:xfrm>
            <a:off x="1558201" y="4740691"/>
            <a:ext cx="840685" cy="1865271"/>
          </a:xfrm>
          <a:prstGeom prst="rect">
            <a:avLst/>
          </a:prstGeom>
        </p:spPr>
      </p:pic>
      <p:sp>
        <p:nvSpPr>
          <p:cNvPr id="17" name="TextBox 16"/>
          <p:cNvSpPr txBox="1"/>
          <p:nvPr/>
        </p:nvSpPr>
        <p:spPr>
          <a:xfrm>
            <a:off x="3187591" y="3093467"/>
            <a:ext cx="1892966" cy="584776"/>
          </a:xfrm>
          <a:prstGeom prst="rect">
            <a:avLst/>
          </a:prstGeom>
          <a:noFill/>
        </p:spPr>
        <p:txBody>
          <a:bodyPr wrap="none" rtlCol="0">
            <a:spAutoFit/>
          </a:bodyPr>
          <a:lstStyle/>
          <a:p>
            <a:pPr algn="ctr"/>
            <a:r>
              <a:rPr lang="en-US" sz="1600" b="1" dirty="0" smtClean="0"/>
              <a:t>Donor and Acceptor</a:t>
            </a:r>
          </a:p>
          <a:p>
            <a:pPr algn="ctr"/>
            <a:r>
              <a:rPr lang="en-US" sz="1600" b="1" dirty="0" smtClean="0"/>
              <a:t>Close in space</a:t>
            </a:r>
            <a:endParaRPr lang="en-US"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animBg="1"/>
      <p:bldP spid="13" grpId="0" animBg="1"/>
      <p:bldP spid="17"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74358" y="284200"/>
            <a:ext cx="8820910" cy="1200328"/>
          </a:xfrm>
          <a:prstGeom prst="rect">
            <a:avLst/>
          </a:prstGeom>
          <a:noFill/>
        </p:spPr>
        <p:txBody>
          <a:bodyPr wrap="square" rtlCol="0">
            <a:spAutoFit/>
          </a:bodyPr>
          <a:lstStyle/>
          <a:p>
            <a:r>
              <a:rPr lang="en-US" sz="2400" b="1" dirty="0"/>
              <a:t>FRET can be used as either a quantitative tool for determining absolute distances in macromolecular assemblies or for quantitative measure of relative distances.</a:t>
            </a:r>
            <a:r>
              <a:rPr lang="en-GB" sz="2400" b="1" dirty="0" smtClean="0"/>
              <a:t> </a:t>
            </a:r>
            <a:endParaRPr lang="en-US" sz="2400" b="1" dirty="0"/>
          </a:p>
        </p:txBody>
      </p:sp>
      <p:sp>
        <p:nvSpPr>
          <p:cNvPr id="3" name="TextBox 2"/>
          <p:cNvSpPr txBox="1"/>
          <p:nvPr/>
        </p:nvSpPr>
        <p:spPr>
          <a:xfrm>
            <a:off x="174358" y="1927202"/>
            <a:ext cx="8820910" cy="1200328"/>
          </a:xfrm>
          <a:prstGeom prst="rect">
            <a:avLst/>
          </a:prstGeom>
          <a:noFill/>
        </p:spPr>
        <p:txBody>
          <a:bodyPr wrap="square" rtlCol="0">
            <a:spAutoFit/>
          </a:bodyPr>
          <a:lstStyle/>
          <a:p>
            <a:r>
              <a:rPr lang="en-US" sz="2400" b="1" dirty="0"/>
              <a:t>Given the dimensions of natural </a:t>
            </a:r>
            <a:r>
              <a:rPr lang="en-US" sz="2400" b="1" dirty="0" smtClean="0"/>
              <a:t>macromolecules, </a:t>
            </a:r>
            <a:r>
              <a:rPr lang="en-US" sz="2400" b="1" dirty="0"/>
              <a:t>it is good to choose a </a:t>
            </a:r>
            <a:r>
              <a:rPr lang="en-US" sz="2400" b="1" dirty="0" err="1"/>
              <a:t>fluorophore</a:t>
            </a:r>
            <a:r>
              <a:rPr lang="en-US" sz="2400" b="1" dirty="0"/>
              <a:t> pair that allows measurements up to 70 Å or more, requiring an </a:t>
            </a:r>
            <a:r>
              <a:rPr lang="en-US" sz="2400" b="1" i="1" dirty="0"/>
              <a:t>R</a:t>
            </a:r>
            <a:r>
              <a:rPr lang="en-US" sz="2400" b="1" i="1" baseline="-25000" dirty="0"/>
              <a:t>0</a:t>
            </a:r>
            <a:r>
              <a:rPr lang="en-US" sz="2400" b="1" dirty="0"/>
              <a:t> of 55 Å or greater</a:t>
            </a:r>
            <a:r>
              <a:rPr lang="en-US" sz="2400" b="1" dirty="0" smtClean="0"/>
              <a:t>.</a:t>
            </a:r>
            <a:endParaRPr lang="en-GB" sz="2400" b="1" dirty="0"/>
          </a:p>
        </p:txBody>
      </p:sp>
      <p:grpSp>
        <p:nvGrpSpPr>
          <p:cNvPr id="6" name="Group 5"/>
          <p:cNvGrpSpPr/>
          <p:nvPr/>
        </p:nvGrpSpPr>
        <p:grpSpPr>
          <a:xfrm>
            <a:off x="308897" y="3890252"/>
            <a:ext cx="8560520" cy="1631216"/>
            <a:chOff x="308897" y="3890252"/>
            <a:chExt cx="8560520" cy="1631216"/>
          </a:xfrm>
        </p:grpSpPr>
        <p:sp>
          <p:nvSpPr>
            <p:cNvPr id="4" name="TextBox 3"/>
            <p:cNvSpPr txBox="1"/>
            <p:nvPr/>
          </p:nvSpPr>
          <p:spPr>
            <a:xfrm>
              <a:off x="308897" y="3890252"/>
              <a:ext cx="8560520" cy="1631216"/>
            </a:xfrm>
            <a:prstGeom prst="rect">
              <a:avLst/>
            </a:prstGeom>
            <a:noFill/>
          </p:spPr>
          <p:txBody>
            <a:bodyPr wrap="square" rtlCol="0">
              <a:spAutoFit/>
            </a:bodyPr>
            <a:lstStyle/>
            <a:p>
              <a:r>
                <a:rPr lang="en-US" sz="2000" b="1" dirty="0"/>
                <a:t>The spectral overlap integral for Cy3–Cy5 </a:t>
              </a:r>
              <a:r>
                <a:rPr lang="en-US" sz="2000" b="1" dirty="0" smtClean="0"/>
                <a:t>is</a:t>
              </a:r>
              <a:endParaRPr lang="en-GB" sz="2000" b="1" dirty="0" smtClean="0"/>
            </a:p>
            <a:p>
              <a:endParaRPr lang="en-US" sz="2000" b="1" dirty="0"/>
            </a:p>
            <a:p>
              <a:r>
                <a:rPr lang="en-US" sz="2000" b="1" dirty="0" smtClean="0"/>
                <a:t>giving </a:t>
              </a:r>
              <a:r>
                <a:rPr lang="en-US" sz="2000" b="1" i="1" dirty="0"/>
                <a:t>R</a:t>
              </a:r>
              <a:r>
                <a:rPr lang="en-US" sz="2000" b="1" i="1" baseline="-25000" dirty="0"/>
                <a:t>0</a:t>
              </a:r>
              <a:r>
                <a:rPr lang="en-US" sz="2000" b="1" dirty="0"/>
                <a:t> = 60.1 </a:t>
              </a:r>
              <a:r>
                <a:rPr lang="en-US" sz="2000" b="1" dirty="0" smtClean="0"/>
                <a:t>Å.</a:t>
              </a:r>
            </a:p>
            <a:p>
              <a:r>
                <a:rPr lang="en-US" sz="2000" b="1" dirty="0" smtClean="0"/>
                <a:t>Thus, </a:t>
              </a:r>
              <a:r>
                <a:rPr lang="en-US" sz="2000" b="1" i="1" dirty="0"/>
                <a:t>E</a:t>
              </a:r>
              <a:r>
                <a:rPr lang="en-US" sz="2000" b="1" dirty="0"/>
                <a:t> falls from 0.8 to </a:t>
              </a:r>
              <a:r>
                <a:rPr lang="en-US" sz="2000" b="1" dirty="0" smtClean="0"/>
                <a:t>0.2 </a:t>
              </a:r>
              <a:r>
                <a:rPr lang="en-US" sz="2000" b="1" dirty="0"/>
                <a:t>over the distance </a:t>
              </a:r>
              <a:r>
                <a:rPr lang="en-US" sz="2000" b="1" i="1" dirty="0"/>
                <a:t>R</a:t>
              </a:r>
              <a:r>
                <a:rPr lang="en-US" sz="2000" b="1" dirty="0"/>
                <a:t> = 44–70 Å. This is a very useful size range.</a:t>
              </a:r>
            </a:p>
          </p:txBody>
        </p:sp>
        <p:pic>
          <p:nvPicPr>
            <p:cNvPr id="5" name="Picture 4"/>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5267922" y="3890252"/>
              <a:ext cx="2437950" cy="302047"/>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68646" y="445596"/>
            <a:ext cx="8969529" cy="5262980"/>
          </a:xfrm>
          <a:prstGeom prst="rect">
            <a:avLst/>
          </a:prstGeom>
          <a:noFill/>
        </p:spPr>
        <p:txBody>
          <a:bodyPr wrap="square" rtlCol="0">
            <a:spAutoFit/>
          </a:bodyPr>
          <a:lstStyle/>
          <a:p>
            <a:r>
              <a:rPr lang="en-US" sz="2800" b="1" dirty="0"/>
              <a:t>FRET efficiency can be measured from the quenching of the donor, or the enhanced emission from the </a:t>
            </a:r>
            <a:r>
              <a:rPr lang="en-US" sz="2800" b="1" dirty="0" smtClean="0"/>
              <a:t>acceptor.</a:t>
            </a:r>
          </a:p>
          <a:p>
            <a:endParaRPr lang="en-US" sz="2800" b="1" dirty="0"/>
          </a:p>
          <a:p>
            <a:r>
              <a:rPr lang="en-US" sz="2800" b="1" dirty="0" smtClean="0"/>
              <a:t>It </a:t>
            </a:r>
            <a:r>
              <a:rPr lang="en-US" sz="2800" b="1" dirty="0"/>
              <a:t>can also be measured from the depolarization of the acceptor </a:t>
            </a:r>
            <a:r>
              <a:rPr lang="en-US" sz="2800" b="1" dirty="0" smtClean="0"/>
              <a:t>fluorescence.</a:t>
            </a:r>
          </a:p>
          <a:p>
            <a:endParaRPr lang="en-US" sz="2800" b="1" dirty="0"/>
          </a:p>
          <a:p>
            <a:r>
              <a:rPr lang="en-US" sz="2800" b="1" dirty="0" smtClean="0"/>
              <a:t>But </a:t>
            </a:r>
            <a:r>
              <a:rPr lang="en-US" sz="2800" b="1" dirty="0"/>
              <a:t>of these the most sensitive method is to measure acceptor </a:t>
            </a:r>
            <a:r>
              <a:rPr lang="en-US" sz="2800" b="1" dirty="0" smtClean="0"/>
              <a:t>emission.</a:t>
            </a:r>
          </a:p>
          <a:p>
            <a:endParaRPr lang="en-US" sz="2800" b="1" dirty="0"/>
          </a:p>
          <a:p>
            <a:r>
              <a:rPr lang="en-US" sz="2800" b="1" dirty="0" smtClean="0"/>
              <a:t>Clegg’s </a:t>
            </a:r>
            <a:r>
              <a:rPr lang="en-US" sz="2800" b="1" dirty="0"/>
              <a:t>normalized acceptor ratio is the most straightforward means to extract </a:t>
            </a:r>
            <a:r>
              <a:rPr lang="en-US" sz="2800" b="1" i="1" dirty="0"/>
              <a:t>E</a:t>
            </a:r>
            <a:r>
              <a:rPr lang="en-US" sz="2800" b="1" dirty="0"/>
              <a:t>, requiring a minimal number of </a:t>
            </a:r>
            <a:r>
              <a:rPr lang="en-US" sz="2800" b="1" dirty="0" smtClean="0"/>
              <a:t>samples.</a:t>
            </a:r>
            <a:endParaRPr lang="en-GB" sz="2800" b="1"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671154" y="356477"/>
            <a:ext cx="5801137" cy="523220"/>
          </a:xfrm>
          <a:prstGeom prst="rect">
            <a:avLst/>
          </a:prstGeom>
          <a:noFill/>
        </p:spPr>
        <p:txBody>
          <a:bodyPr wrap="none" rtlCol="0">
            <a:spAutoFit/>
          </a:bodyPr>
          <a:lstStyle/>
          <a:p>
            <a:r>
              <a:rPr lang="en-US" sz="2800" b="1" dirty="0"/>
              <a:t>Measurement and correction of FRET</a:t>
            </a:r>
            <a:r>
              <a:rPr lang="en-US" sz="2800" b="1" dirty="0" smtClean="0"/>
              <a:t>:</a:t>
            </a:r>
            <a:endParaRPr lang="en-GB" sz="2800" b="1" dirty="0"/>
          </a:p>
        </p:txBody>
      </p:sp>
      <p:grpSp>
        <p:nvGrpSpPr>
          <p:cNvPr id="7" name="Group 6"/>
          <p:cNvGrpSpPr/>
          <p:nvPr/>
        </p:nvGrpSpPr>
        <p:grpSpPr>
          <a:xfrm>
            <a:off x="34323" y="1637565"/>
            <a:ext cx="9144000" cy="1441212"/>
            <a:chOff x="34323" y="1637565"/>
            <a:chExt cx="9144000" cy="1441212"/>
          </a:xfrm>
        </p:grpSpPr>
        <p:sp>
          <p:nvSpPr>
            <p:cNvPr id="3" name="TextBox 2"/>
            <p:cNvSpPr txBox="1"/>
            <p:nvPr/>
          </p:nvSpPr>
          <p:spPr>
            <a:xfrm>
              <a:off x="34323" y="1637565"/>
              <a:ext cx="9144000" cy="1015663"/>
            </a:xfrm>
            <a:prstGeom prst="rect">
              <a:avLst/>
            </a:prstGeom>
            <a:noFill/>
          </p:spPr>
          <p:txBody>
            <a:bodyPr wrap="square" rtlCol="0">
              <a:spAutoFit/>
            </a:bodyPr>
            <a:lstStyle/>
            <a:p>
              <a:pPr lvl="0"/>
              <a:r>
                <a:rPr lang="en-US" sz="2000" b="1" dirty="0" smtClean="0"/>
                <a:t>1) The </a:t>
              </a:r>
              <a:r>
                <a:rPr lang="en-US" sz="2000" b="1" dirty="0"/>
                <a:t>fluorescence intensity (</a:t>
              </a:r>
              <a:r>
                <a:rPr lang="en-US" sz="2000" b="1" i="1" dirty="0"/>
                <a:t>F</a:t>
              </a:r>
              <a:r>
                <a:rPr lang="en-US" sz="2000" b="1" dirty="0"/>
                <a:t>) of a sample containing only the donor (</a:t>
              </a:r>
              <a:r>
                <a:rPr lang="en-US" sz="2000" b="1" i="1" dirty="0"/>
                <a:t>D</a:t>
              </a:r>
              <a:r>
                <a:rPr lang="en-US" sz="2000" b="1" dirty="0"/>
                <a:t>) at molar concentration (</a:t>
              </a:r>
              <a:r>
                <a:rPr lang="en-US" sz="2000" b="1" i="1" dirty="0"/>
                <a:t>C</a:t>
              </a:r>
              <a:r>
                <a:rPr lang="en-US" sz="2000" b="1" dirty="0"/>
                <a:t>) is measured at the emission wavelength of the acceptor (</a:t>
              </a:r>
              <a:r>
                <a:rPr lang="en-US" sz="2000" b="1" i="1" dirty="0"/>
                <a:t>A</a:t>
              </a:r>
              <a:r>
                <a:rPr lang="en-US" sz="2000" b="1" dirty="0"/>
                <a:t>) and excitation wavelength of the </a:t>
              </a:r>
              <a:r>
                <a:rPr lang="en-US" sz="2000" b="1" dirty="0" smtClean="0"/>
                <a:t>donor:</a:t>
              </a:r>
              <a:endParaRPr lang="en-GB" sz="2000" b="1" dirty="0" smtClean="0"/>
            </a:p>
          </p:txBody>
        </p:sp>
        <p:pic>
          <p:nvPicPr>
            <p:cNvPr id="4" name="Picture 3"/>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639720" y="2573134"/>
              <a:ext cx="1864559" cy="505643"/>
            </a:xfrm>
            <a:prstGeom prst="rect">
              <a:avLst/>
            </a:prstGeom>
          </p:spPr>
        </p:pic>
      </p:grpSp>
      <p:grpSp>
        <p:nvGrpSpPr>
          <p:cNvPr id="8" name="Group 7"/>
          <p:cNvGrpSpPr/>
          <p:nvPr/>
        </p:nvGrpSpPr>
        <p:grpSpPr>
          <a:xfrm>
            <a:off x="11436" y="3352479"/>
            <a:ext cx="8923769" cy="1647640"/>
            <a:chOff x="125846" y="3352479"/>
            <a:chExt cx="8923769" cy="1647640"/>
          </a:xfrm>
        </p:grpSpPr>
        <p:sp>
          <p:nvSpPr>
            <p:cNvPr id="5" name="TextBox 4"/>
            <p:cNvSpPr txBox="1"/>
            <p:nvPr/>
          </p:nvSpPr>
          <p:spPr>
            <a:xfrm>
              <a:off x="125846" y="3352479"/>
              <a:ext cx="8923769" cy="1015663"/>
            </a:xfrm>
            <a:prstGeom prst="rect">
              <a:avLst/>
            </a:prstGeom>
            <a:noFill/>
          </p:spPr>
          <p:txBody>
            <a:bodyPr wrap="square" rtlCol="0">
              <a:spAutoFit/>
            </a:bodyPr>
            <a:lstStyle/>
            <a:p>
              <a:r>
                <a:rPr lang="en-US" sz="2000" b="1" dirty="0" smtClean="0"/>
                <a:t>2) The </a:t>
              </a:r>
              <a:r>
                <a:rPr lang="en-US" sz="2000" b="1" dirty="0"/>
                <a:t>fluorescence intensity of a sample containing both the donor and the acceptor (</a:t>
              </a:r>
              <a:r>
                <a:rPr lang="en-US" sz="2000" b="1" i="1" dirty="0"/>
                <a:t>DA</a:t>
              </a:r>
              <a:r>
                <a:rPr lang="en-US" sz="2000" b="1" dirty="0"/>
                <a:t>) at concentration </a:t>
              </a:r>
              <a:r>
                <a:rPr lang="en-US" sz="2000" b="1" i="1" dirty="0"/>
                <a:t>C</a:t>
              </a:r>
              <a:r>
                <a:rPr lang="en-US" sz="2000" b="1" dirty="0"/>
                <a:t> is measured at the emission wavelength of the acceptor and excitation wavelength of the </a:t>
              </a:r>
              <a:r>
                <a:rPr lang="en-US" sz="2000" b="1" dirty="0" smtClean="0"/>
                <a:t>donor</a:t>
              </a:r>
              <a:r>
                <a:rPr lang="en-GB" sz="2000" b="1" dirty="0"/>
                <a:t>:</a:t>
              </a:r>
              <a:endParaRPr lang="en-US" sz="2000" b="1" dirty="0"/>
            </a:p>
          </p:txBody>
        </p:sp>
        <p:pic>
          <p:nvPicPr>
            <p:cNvPr id="6" name="Picture 5"/>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3457742" y="4436794"/>
              <a:ext cx="2253297" cy="563325"/>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85498" y="343524"/>
            <a:ext cx="8809769" cy="707886"/>
          </a:xfrm>
          <a:prstGeom prst="rect">
            <a:avLst/>
          </a:prstGeom>
          <a:noFill/>
        </p:spPr>
        <p:txBody>
          <a:bodyPr wrap="square" rtlCol="0">
            <a:spAutoFit/>
          </a:bodyPr>
          <a:lstStyle/>
          <a:p>
            <a:r>
              <a:rPr lang="en-US" sz="2000" b="1" dirty="0" smtClean="0"/>
              <a:t>3) In </a:t>
            </a:r>
            <a:r>
              <a:rPr lang="en-US" sz="2000" b="1" dirty="0"/>
              <a:t>order separate the emission component of the donor from the total FRET (</a:t>
            </a:r>
            <a:r>
              <a:rPr lang="en-US" sz="2000" b="1" i="1" dirty="0"/>
              <a:t>F</a:t>
            </a:r>
            <a:r>
              <a:rPr lang="en-US" sz="2000" b="1" i="1" baseline="-25000" dirty="0"/>
              <a:t>FRET</a:t>
            </a:r>
            <a:r>
              <a:rPr lang="en-US" sz="2000" b="1" dirty="0"/>
              <a:t>) the corrected acceptor FRET is calculated by subtracting step 1 from step </a:t>
            </a:r>
            <a:r>
              <a:rPr lang="en-US" sz="2000" b="1" dirty="0" smtClean="0"/>
              <a:t>2</a:t>
            </a:r>
            <a:r>
              <a:rPr lang="en-US" sz="2000" b="1" dirty="0"/>
              <a:t>:</a:t>
            </a:r>
          </a:p>
        </p:txBody>
      </p:sp>
      <p:pic>
        <p:nvPicPr>
          <p:cNvPr id="3" name="Picture 2"/>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129222" y="1235181"/>
            <a:ext cx="4885555" cy="459817"/>
          </a:xfrm>
          <a:prstGeom prst="rect">
            <a:avLst/>
          </a:prstGeom>
        </p:spPr>
      </p:pic>
      <p:grpSp>
        <p:nvGrpSpPr>
          <p:cNvPr id="6" name="Group 5"/>
          <p:cNvGrpSpPr/>
          <p:nvPr/>
        </p:nvGrpSpPr>
        <p:grpSpPr>
          <a:xfrm>
            <a:off x="216821" y="1782378"/>
            <a:ext cx="8778446" cy="2084750"/>
            <a:chOff x="216821" y="2395078"/>
            <a:chExt cx="8778446" cy="2084750"/>
          </a:xfrm>
        </p:grpSpPr>
        <p:sp>
          <p:nvSpPr>
            <p:cNvPr id="4" name="TextBox 3"/>
            <p:cNvSpPr txBox="1"/>
            <p:nvPr/>
          </p:nvSpPr>
          <p:spPr>
            <a:xfrm>
              <a:off x="216821" y="2395078"/>
              <a:ext cx="8778446" cy="1323439"/>
            </a:xfrm>
            <a:prstGeom prst="rect">
              <a:avLst/>
            </a:prstGeom>
            <a:noFill/>
          </p:spPr>
          <p:txBody>
            <a:bodyPr wrap="square" rtlCol="0">
              <a:spAutoFit/>
            </a:bodyPr>
            <a:lstStyle/>
            <a:p>
              <a:r>
                <a:rPr lang="en-US" sz="2000" b="1" dirty="0" smtClean="0"/>
                <a:t>4) If </a:t>
              </a:r>
              <a:r>
                <a:rPr lang="en-US" sz="2000" b="1" dirty="0" smtClean="0"/>
                <a:t>the acceptor can be excited at a wavelength that does not overlap the donor excitation spectrum then the fluorescence intensity of a sample containing both the donor and the acceptor at concentration </a:t>
              </a:r>
              <a:r>
                <a:rPr lang="en-US" sz="2000" b="1" i="1" dirty="0" smtClean="0"/>
                <a:t>C</a:t>
              </a:r>
              <a:r>
                <a:rPr lang="en-US" sz="2000" b="1" dirty="0" smtClean="0"/>
                <a:t> is measured at the emission wavelength of the acceptor and excitation wavelength of the </a:t>
              </a:r>
              <a:r>
                <a:rPr lang="en-US" sz="2000" b="1" dirty="0" smtClean="0"/>
                <a:t>acceptor</a:t>
              </a:r>
              <a:r>
                <a:rPr lang="en-GB" sz="2000" b="1" dirty="0" smtClean="0"/>
                <a:t>:</a:t>
              </a:r>
              <a:endParaRPr lang="en-US" sz="2000" b="1" dirty="0"/>
            </a:p>
          </p:txBody>
        </p:sp>
        <p:pic>
          <p:nvPicPr>
            <p:cNvPr id="5" name="Picture 4"/>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3524904" y="3945268"/>
              <a:ext cx="2138240" cy="534560"/>
            </a:xfrm>
            <a:prstGeom prst="rect">
              <a:avLst/>
            </a:prstGeom>
          </p:spPr>
        </p:pic>
      </p:grpSp>
      <p:pic>
        <p:nvPicPr>
          <p:cNvPr id="7" name="Picture 6"/>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1330807" y="4071401"/>
            <a:ext cx="6467914" cy="26689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44835" y="311917"/>
            <a:ext cx="8843192" cy="707886"/>
          </a:xfrm>
          <a:prstGeom prst="rect">
            <a:avLst/>
          </a:prstGeom>
          <a:noFill/>
        </p:spPr>
        <p:txBody>
          <a:bodyPr wrap="square" rtlCol="0">
            <a:spAutoFit/>
          </a:bodyPr>
          <a:lstStyle/>
          <a:p>
            <a:r>
              <a:rPr lang="en-US" sz="2000" b="1" dirty="0" smtClean="0"/>
              <a:t>5) Normalization </a:t>
            </a:r>
            <a:r>
              <a:rPr lang="en-US" sz="2000" b="1" dirty="0" smtClean="0"/>
              <a:t>of the FRET signal is achieved by dividing step 3 by step 4 to give the following </a:t>
            </a:r>
            <a:r>
              <a:rPr lang="en-US" sz="2000" b="1" dirty="0" smtClean="0"/>
              <a:t>ratio</a:t>
            </a:r>
            <a:r>
              <a:rPr lang="en-GB" sz="2000" b="1" dirty="0" smtClean="0"/>
              <a:t>:</a:t>
            </a:r>
            <a:endParaRPr lang="en-US" sz="2000" b="1" dirty="0"/>
          </a:p>
        </p:txBody>
      </p:sp>
      <p:pic>
        <p:nvPicPr>
          <p:cNvPr id="3" name="Picture 2"/>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437250" y="897262"/>
            <a:ext cx="2278097" cy="1070015"/>
          </a:xfrm>
          <a:prstGeom prst="rect">
            <a:avLst/>
          </a:prstGeom>
        </p:spPr>
      </p:pic>
      <p:sp>
        <p:nvSpPr>
          <p:cNvPr id="4" name="TextBox 3"/>
          <p:cNvSpPr txBox="1"/>
          <p:nvPr/>
        </p:nvSpPr>
        <p:spPr>
          <a:xfrm>
            <a:off x="144834" y="2495337"/>
            <a:ext cx="6797929" cy="400110"/>
          </a:xfrm>
          <a:prstGeom prst="rect">
            <a:avLst/>
          </a:prstGeom>
          <a:noFill/>
        </p:spPr>
        <p:txBody>
          <a:bodyPr wrap="none" rtlCol="0">
            <a:spAutoFit/>
          </a:bodyPr>
          <a:lstStyle/>
          <a:p>
            <a:r>
              <a:rPr lang="en-US" sz="2000" b="1" dirty="0" smtClean="0"/>
              <a:t>6) The </a:t>
            </a:r>
            <a:r>
              <a:rPr lang="en-US" sz="2000" b="1" dirty="0" smtClean="0"/>
              <a:t>ratio in 5 is used to calculate </a:t>
            </a:r>
            <a:r>
              <a:rPr lang="en-US" sz="2000" b="1" i="1" dirty="0" smtClean="0"/>
              <a:t>E</a:t>
            </a:r>
            <a:r>
              <a:rPr lang="en-US" sz="2000" b="1" dirty="0" smtClean="0"/>
              <a:t> in the following formula</a:t>
            </a:r>
            <a:r>
              <a:rPr lang="en-US" sz="2000" b="1" dirty="0" smtClean="0"/>
              <a:t>:</a:t>
            </a:r>
            <a:endParaRPr lang="en-US" sz="2000" b="1" dirty="0"/>
          </a:p>
        </p:txBody>
      </p:sp>
      <p:pic>
        <p:nvPicPr>
          <p:cNvPr id="5" name="Picture 4"/>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646670" y="3184469"/>
            <a:ext cx="7850201" cy="1048691"/>
          </a:xfrm>
          <a:prstGeom prst="rect">
            <a:avLst/>
          </a:prstGeom>
        </p:spPr>
      </p:pic>
      <p:sp>
        <p:nvSpPr>
          <p:cNvPr id="6" name="Oval 5"/>
          <p:cNvSpPr/>
          <p:nvPr/>
        </p:nvSpPr>
        <p:spPr>
          <a:xfrm>
            <a:off x="3654258" y="3251309"/>
            <a:ext cx="456782" cy="45720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83999" y="4756737"/>
            <a:ext cx="8804028" cy="707886"/>
          </a:xfrm>
          <a:prstGeom prst="rect">
            <a:avLst/>
          </a:prstGeom>
          <a:noFill/>
        </p:spPr>
        <p:txBody>
          <a:bodyPr wrap="square" rtlCol="0">
            <a:spAutoFit/>
          </a:bodyPr>
          <a:lstStyle/>
          <a:p>
            <a:r>
              <a:rPr lang="en-US" sz="2000" b="1" i="1" dirty="0" err="1" smtClean="0"/>
              <a:t>d</a:t>
            </a:r>
            <a:r>
              <a:rPr lang="en-US" sz="2000" b="1" dirty="0" smtClean="0"/>
              <a:t> is the molar fraction of the labeled donor (labeled to total donor concentration) and under ideal experimental conditions is equal or close to </a:t>
            </a:r>
            <a:r>
              <a:rPr lang="en-US" sz="2000" b="1" dirty="0" smtClean="0"/>
              <a:t>1</a:t>
            </a:r>
            <a:r>
              <a:rPr lang="en-GB" sz="2000" b="1" dirty="0" smtClean="0"/>
              <a:t>.</a:t>
            </a:r>
            <a:endParaRPr lang="en-US" sz="2000" b="1" dirty="0"/>
          </a:p>
        </p:txBody>
      </p:sp>
      <p:sp>
        <p:nvSpPr>
          <p:cNvPr id="8" name="Oval 7"/>
          <p:cNvSpPr/>
          <p:nvPr/>
        </p:nvSpPr>
        <p:spPr>
          <a:xfrm>
            <a:off x="3062993" y="3243521"/>
            <a:ext cx="456782" cy="45720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83046" y="5320489"/>
            <a:ext cx="2597999" cy="400110"/>
          </a:xfrm>
          <a:prstGeom prst="rect">
            <a:avLst/>
          </a:prstGeom>
          <a:noFill/>
        </p:spPr>
        <p:txBody>
          <a:bodyPr wrap="none" rtlCol="0">
            <a:spAutoFit/>
          </a:bodyPr>
          <a:lstStyle/>
          <a:p>
            <a:r>
              <a:rPr lang="en-US" sz="2000" b="1" i="1" dirty="0" smtClean="0"/>
              <a:t>E</a:t>
            </a:r>
            <a:r>
              <a:rPr lang="en-US" sz="2000" b="1" dirty="0" smtClean="0"/>
              <a:t> is the FRET </a:t>
            </a:r>
            <a:r>
              <a:rPr lang="en-US" sz="2000" b="1" dirty="0" smtClean="0"/>
              <a:t>efficiency</a:t>
            </a:r>
            <a:endParaRPr lang="en-US" sz="2000" b="1" dirty="0"/>
          </a:p>
        </p:txBody>
      </p:sp>
      <p:sp>
        <p:nvSpPr>
          <p:cNvPr id="10" name="Oval 9"/>
          <p:cNvSpPr/>
          <p:nvPr/>
        </p:nvSpPr>
        <p:spPr>
          <a:xfrm>
            <a:off x="5600358" y="3158629"/>
            <a:ext cx="1286699" cy="628936"/>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p:cNvGrpSpPr/>
          <p:nvPr/>
        </p:nvGrpSpPr>
        <p:grpSpPr>
          <a:xfrm>
            <a:off x="297309" y="5325400"/>
            <a:ext cx="8800927" cy="1323439"/>
            <a:chOff x="297309" y="5325400"/>
            <a:chExt cx="8800927" cy="1323439"/>
          </a:xfrm>
        </p:grpSpPr>
        <p:pic>
          <p:nvPicPr>
            <p:cNvPr id="11" name="Picture 10"/>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297309" y="5756004"/>
              <a:ext cx="1030441" cy="445596"/>
            </a:xfrm>
            <a:prstGeom prst="rect">
              <a:avLst/>
            </a:prstGeom>
          </p:spPr>
        </p:pic>
        <p:sp>
          <p:nvSpPr>
            <p:cNvPr id="12" name="TextBox 11"/>
            <p:cNvSpPr txBox="1"/>
            <p:nvPr/>
          </p:nvSpPr>
          <p:spPr>
            <a:xfrm>
              <a:off x="1396396" y="5325400"/>
              <a:ext cx="7701840" cy="1323439"/>
            </a:xfrm>
            <a:prstGeom prst="rect">
              <a:avLst/>
            </a:prstGeom>
            <a:noFill/>
          </p:spPr>
          <p:txBody>
            <a:bodyPr wrap="square" rtlCol="0">
              <a:spAutoFit/>
            </a:bodyPr>
            <a:lstStyle/>
            <a:p>
              <a:r>
                <a:rPr lang="en-GB" sz="2000" b="1" dirty="0" smtClean="0"/>
                <a:t>is the acceptor extinction coefficient at the donor excitation wavelength (normally the absorbance of the acceptor at the donor excitation wavelength is very low making the second term in the square brackets close to zero </a:t>
              </a:r>
              <a:endParaRPr lang="en-US" sz="2000" b="1" dirty="0"/>
            </a:p>
          </p:txBody>
        </p:sp>
      </p:grpSp>
      <p:sp>
        <p:nvSpPr>
          <p:cNvPr id="14" name="Oval 13"/>
          <p:cNvSpPr/>
          <p:nvPr/>
        </p:nvSpPr>
        <p:spPr>
          <a:xfrm>
            <a:off x="7160098" y="3080649"/>
            <a:ext cx="1474200" cy="129733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1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1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6" grpId="1" animBg="1"/>
      <p:bldP spid="7" grpId="0"/>
      <p:bldP spid="7" grpId="1"/>
      <p:bldP spid="8" grpId="0" animBg="1"/>
      <p:bldP spid="8" grpId="1" animBg="1"/>
      <p:bldP spid="9" grpId="0"/>
      <p:bldP spid="9" grpId="1"/>
      <p:bldP spid="10" grpId="0" animBg="1"/>
      <p:bldP spid="10" grpId="1" animBg="1"/>
      <p:bldP spid="14" grpId="0" animBg="1"/>
      <p:bldP spid="14" grpId="1" animBg="1"/>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5" name="Group 4"/>
          <p:cNvGrpSpPr/>
          <p:nvPr/>
        </p:nvGrpSpPr>
        <p:grpSpPr>
          <a:xfrm>
            <a:off x="256244" y="534715"/>
            <a:ext cx="8653795" cy="1015663"/>
            <a:chOff x="490205" y="534715"/>
            <a:chExt cx="8653795" cy="1015663"/>
          </a:xfrm>
        </p:grpSpPr>
        <p:sp>
          <p:nvSpPr>
            <p:cNvPr id="2" name="TextBox 1"/>
            <p:cNvSpPr txBox="1"/>
            <p:nvPr/>
          </p:nvSpPr>
          <p:spPr>
            <a:xfrm>
              <a:off x="490205" y="534715"/>
              <a:ext cx="8653795" cy="1015663"/>
            </a:xfrm>
            <a:prstGeom prst="rect">
              <a:avLst/>
            </a:prstGeom>
            <a:noFill/>
          </p:spPr>
          <p:txBody>
            <a:bodyPr wrap="square" rtlCol="0">
              <a:spAutoFit/>
            </a:bodyPr>
            <a:lstStyle/>
            <a:p>
              <a:r>
                <a:rPr lang="en-GB" sz="2000" b="1" dirty="0" smtClean="0"/>
                <a:t>                   and                    are </a:t>
              </a:r>
              <a:r>
                <a:rPr lang="en-GB" sz="2000" b="1" dirty="0" smtClean="0"/>
                <a:t>the fluorescence quantum yields of the acceptor at two different emission wavelength (Normally the FRET emission and acceptor emission (step 4) are measured at the same emission wavelength)</a:t>
              </a:r>
              <a:r>
                <a:rPr lang="en-GB" sz="2000" b="1" dirty="0" smtClean="0"/>
                <a:t>.</a:t>
              </a:r>
              <a:endParaRPr lang="en-US" sz="2000" b="1" dirty="0"/>
            </a:p>
          </p:txBody>
        </p:sp>
        <p:pic>
          <p:nvPicPr>
            <p:cNvPr id="3" name="Picture 2"/>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574612" y="534715"/>
              <a:ext cx="1066865" cy="426746"/>
            </a:xfrm>
            <a:prstGeom prst="rect">
              <a:avLst/>
            </a:prstGeom>
          </p:spPr>
        </p:pic>
        <p:pic>
          <p:nvPicPr>
            <p:cNvPr id="4" name="Picture 3"/>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2089361" y="545855"/>
              <a:ext cx="1056155" cy="422462"/>
            </a:xfrm>
            <a:prstGeom prst="rect">
              <a:avLst/>
            </a:prstGeom>
          </p:spPr>
        </p:pic>
      </p:grpSp>
      <p:grpSp>
        <p:nvGrpSpPr>
          <p:cNvPr id="10" name="Group 9"/>
          <p:cNvGrpSpPr/>
          <p:nvPr/>
        </p:nvGrpSpPr>
        <p:grpSpPr>
          <a:xfrm>
            <a:off x="189398" y="1893782"/>
            <a:ext cx="8765205" cy="1015663"/>
            <a:chOff x="189398" y="1893782"/>
            <a:chExt cx="8765205" cy="1015663"/>
          </a:xfrm>
        </p:grpSpPr>
        <p:sp>
          <p:nvSpPr>
            <p:cNvPr id="6" name="TextBox 5"/>
            <p:cNvSpPr txBox="1"/>
            <p:nvPr/>
          </p:nvSpPr>
          <p:spPr>
            <a:xfrm>
              <a:off x="189398" y="1893782"/>
              <a:ext cx="8765205" cy="1015663"/>
            </a:xfrm>
            <a:prstGeom prst="rect">
              <a:avLst/>
            </a:prstGeom>
            <a:noFill/>
          </p:spPr>
          <p:txBody>
            <a:bodyPr wrap="square" rtlCol="0">
              <a:spAutoFit/>
            </a:bodyPr>
            <a:lstStyle/>
            <a:p>
              <a:r>
                <a:rPr lang="en-GB" sz="2000" b="1" dirty="0" smtClean="0"/>
                <a:t>Provided the shape of the FRET emission spectrum corresponds to the standard acceptor spectrum </a:t>
              </a:r>
              <a:r>
                <a:rPr lang="en-GB" sz="2000" b="1" dirty="0" smtClean="0"/>
                <a:t>then                  and                    </a:t>
              </a:r>
              <a:r>
                <a:rPr lang="en-GB" sz="2000" b="1" dirty="0" smtClean="0"/>
                <a:t>are the same and this ratio equals 1. </a:t>
              </a:r>
              <a:endParaRPr lang="en-US" sz="2000" b="1" dirty="0"/>
            </a:p>
          </p:txBody>
        </p:sp>
        <p:pic>
          <p:nvPicPr>
            <p:cNvPr id="8" name="Picture 7"/>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2855850" y="2209845"/>
              <a:ext cx="951707" cy="380683"/>
            </a:xfrm>
            <a:prstGeom prst="rect">
              <a:avLst/>
            </a:prstGeom>
          </p:spPr>
        </p:pic>
        <p:pic>
          <p:nvPicPr>
            <p:cNvPr id="9" name="Picture 8"/>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4240012" y="2157700"/>
              <a:ext cx="1094715" cy="437886"/>
            </a:xfrm>
            <a:prstGeom prst="rect">
              <a:avLst/>
            </a:prstGeom>
          </p:spPr>
        </p:pic>
      </p:grpSp>
      <p:sp>
        <p:nvSpPr>
          <p:cNvPr id="11" name="TextBox 10"/>
          <p:cNvSpPr txBox="1"/>
          <p:nvPr/>
        </p:nvSpPr>
        <p:spPr>
          <a:xfrm>
            <a:off x="212280" y="3023865"/>
            <a:ext cx="8720641" cy="1323439"/>
          </a:xfrm>
          <a:prstGeom prst="rect">
            <a:avLst/>
          </a:prstGeom>
          <a:noFill/>
        </p:spPr>
        <p:txBody>
          <a:bodyPr wrap="square" rtlCol="0">
            <a:spAutoFit/>
          </a:bodyPr>
          <a:lstStyle/>
          <a:p>
            <a:r>
              <a:rPr lang="en-GB" sz="2000" b="1" dirty="0" smtClean="0"/>
              <a:t>If there are large deviations in the FRET emission spectrum from the standard acceptor emission spectrum this is indicative of strong coupling between the donor and acceptor; that is, the presence of the donor affects the energy levels of the acceptor, and FRET cannot be </a:t>
            </a:r>
            <a:r>
              <a:rPr lang="en-GB" sz="2000" b="1" dirty="0" smtClean="0"/>
              <a:t>applied.</a:t>
            </a:r>
            <a:endParaRPr lang="en-US" sz="2000" b="1" dirty="0"/>
          </a:p>
        </p:txBody>
      </p:sp>
      <p:pic>
        <p:nvPicPr>
          <p:cNvPr id="12" name="Picture 11" descr="2018-01-10 01.59.43 pm.png"/>
          <p:cNvPicPr>
            <a:picLocks noChangeAspect="1"/>
          </p:cNvPicPr>
          <p:nvPr/>
        </p:nvPicPr>
        <p:blipFill>
          <a:blip r:embed="rId10"/>
          <a:stretch>
            <a:fillRect/>
          </a:stretch>
        </p:blipFill>
        <p:spPr>
          <a:xfrm>
            <a:off x="3741576" y="4633355"/>
            <a:ext cx="1684679" cy="19564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750254" y="326161"/>
            <a:ext cx="5643492" cy="461665"/>
          </a:xfrm>
          <a:prstGeom prst="rect">
            <a:avLst/>
          </a:prstGeom>
          <a:noFill/>
        </p:spPr>
        <p:txBody>
          <a:bodyPr wrap="none" rtlCol="0">
            <a:spAutoFit/>
          </a:bodyPr>
          <a:lstStyle/>
          <a:p>
            <a:r>
              <a:rPr lang="en-US" sz="2400" b="1" dirty="0" smtClean="0"/>
              <a:t>Suddenly equation 6 becomes very simple:</a:t>
            </a:r>
            <a:endParaRPr lang="en-US" sz="2400" b="1" dirty="0"/>
          </a:p>
        </p:txBody>
      </p:sp>
      <p:graphicFrame>
        <p:nvGraphicFramePr>
          <p:cNvPr id="38914" name="Object 2"/>
          <p:cNvGraphicFramePr>
            <a:graphicFrameLocks noChangeAspect="1"/>
          </p:cNvGraphicFramePr>
          <p:nvPr/>
        </p:nvGraphicFramePr>
        <p:xfrm>
          <a:off x="2543013" y="880050"/>
          <a:ext cx="4021259" cy="1370207"/>
        </p:xfrm>
        <a:graphic>
          <a:graphicData uri="http://schemas.openxmlformats.org/presentationml/2006/ole">
            <p:oleObj spid="_x0000_s38914" name="Equation" r:id="rId3" imgW="1714500" imgH="584200" progId="Equation.DSMT4">
              <p:embed/>
            </p:oleObj>
          </a:graphicData>
        </a:graphic>
      </p:graphicFrame>
      <p:grpSp>
        <p:nvGrpSpPr>
          <p:cNvPr id="12" name="Group 11"/>
          <p:cNvGrpSpPr/>
          <p:nvPr/>
        </p:nvGrpSpPr>
        <p:grpSpPr>
          <a:xfrm>
            <a:off x="155977" y="2796114"/>
            <a:ext cx="8834836" cy="2116022"/>
            <a:chOff x="155977" y="2796114"/>
            <a:chExt cx="8834836" cy="2116022"/>
          </a:xfrm>
        </p:grpSpPr>
        <p:sp>
          <p:nvSpPr>
            <p:cNvPr id="7" name="TextBox 6"/>
            <p:cNvSpPr txBox="1"/>
            <p:nvPr/>
          </p:nvSpPr>
          <p:spPr>
            <a:xfrm>
              <a:off x="155977" y="2796114"/>
              <a:ext cx="8834836" cy="707886"/>
            </a:xfrm>
            <a:prstGeom prst="rect">
              <a:avLst/>
            </a:prstGeom>
            <a:noFill/>
          </p:spPr>
          <p:txBody>
            <a:bodyPr wrap="square" rtlCol="0">
              <a:spAutoFit/>
            </a:bodyPr>
            <a:lstStyle/>
            <a:p>
              <a:r>
                <a:rPr lang="en-GB" sz="2000" b="1" dirty="0" smtClean="0"/>
                <a:t>The calculated </a:t>
              </a:r>
              <a:r>
                <a:rPr lang="en-GB" sz="2000" b="1" i="1" dirty="0" smtClean="0"/>
                <a:t>E</a:t>
              </a:r>
              <a:r>
                <a:rPr lang="en-GB" sz="2000" b="1" dirty="0" smtClean="0"/>
                <a:t> from step 6 is then applied to Eq. 1 and R (the distance between </a:t>
              </a:r>
              <a:r>
                <a:rPr lang="en-GB" sz="2000" b="1" i="1" dirty="0" smtClean="0"/>
                <a:t>D</a:t>
              </a:r>
              <a:r>
                <a:rPr lang="en-GB" sz="2000" b="1" dirty="0" smtClean="0"/>
                <a:t> and </a:t>
              </a:r>
              <a:r>
                <a:rPr lang="en-GB" sz="2000" b="1" i="1" dirty="0" smtClean="0"/>
                <a:t>A</a:t>
              </a:r>
              <a:r>
                <a:rPr lang="en-GB" sz="2000" b="1" dirty="0" smtClean="0"/>
                <a:t>) is calculated. </a:t>
              </a:r>
              <a:endParaRPr lang="en-US" sz="2000" b="1" dirty="0"/>
            </a:p>
          </p:txBody>
        </p:sp>
        <p:graphicFrame>
          <p:nvGraphicFramePr>
            <p:cNvPr id="38915" name="Object 3"/>
            <p:cNvGraphicFramePr>
              <a:graphicFrameLocks noChangeAspect="1"/>
            </p:cNvGraphicFramePr>
            <p:nvPr/>
          </p:nvGraphicFramePr>
          <p:xfrm>
            <a:off x="3331935" y="3336900"/>
            <a:ext cx="2454437" cy="1575236"/>
          </p:xfrm>
          <a:graphic>
            <a:graphicData uri="http://schemas.openxmlformats.org/presentationml/2006/ole">
              <p:oleObj spid="_x0000_s38915" name="Equation" r:id="rId4" imgW="850900" imgH="546100" progId="Equation.DSMT4">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052581" y="339943"/>
            <a:ext cx="3118312" cy="800219"/>
          </a:xfrm>
          <a:prstGeom prst="rect">
            <a:avLst/>
          </a:prstGeom>
          <a:noFill/>
        </p:spPr>
        <p:txBody>
          <a:bodyPr wrap="none" rtlCol="0">
            <a:spAutoFit/>
          </a:bodyPr>
          <a:lstStyle/>
          <a:p>
            <a:r>
              <a:rPr lang="en-US" sz="2800" b="1" u="sng" dirty="0" smtClean="0"/>
              <a:t>A working example</a:t>
            </a:r>
          </a:p>
          <a:p>
            <a:r>
              <a:rPr lang="en-US" dirty="0" smtClean="0"/>
              <a:t>(</a:t>
            </a:r>
            <a:r>
              <a:rPr lang="en-US" dirty="0" err="1" smtClean="0"/>
              <a:t>Marek</a:t>
            </a:r>
            <a:r>
              <a:rPr lang="en-US" dirty="0" smtClean="0"/>
              <a:t> </a:t>
            </a:r>
            <a:r>
              <a:rPr lang="en-US" dirty="0" err="1" smtClean="0"/>
              <a:t>Tyl</a:t>
            </a:r>
            <a:r>
              <a:rPr lang="en-US" dirty="0" smtClean="0"/>
              <a:t> and Joseph </a:t>
            </a:r>
            <a:r>
              <a:rPr lang="en-US" dirty="0" err="1" smtClean="0"/>
              <a:t>Maman</a:t>
            </a:r>
            <a:r>
              <a:rPr lang="en-US" dirty="0" smtClean="0"/>
              <a:t>)</a:t>
            </a:r>
            <a:endParaRPr lang="en-US" dirty="0"/>
          </a:p>
        </p:txBody>
      </p:sp>
      <p:sp>
        <p:nvSpPr>
          <p:cNvPr id="3" name="TextBox 2"/>
          <p:cNvSpPr txBox="1"/>
          <p:nvPr/>
        </p:nvSpPr>
        <p:spPr>
          <a:xfrm>
            <a:off x="267385" y="1748964"/>
            <a:ext cx="4705285" cy="461665"/>
          </a:xfrm>
          <a:prstGeom prst="rect">
            <a:avLst/>
          </a:prstGeom>
          <a:noFill/>
        </p:spPr>
        <p:txBody>
          <a:bodyPr wrap="none" rtlCol="0">
            <a:spAutoFit/>
          </a:bodyPr>
          <a:lstStyle/>
          <a:p>
            <a:r>
              <a:rPr lang="en-US" sz="2400" b="1" dirty="0" smtClean="0"/>
              <a:t>Chaperon exchange of H3-H4 </a:t>
            </a:r>
            <a:r>
              <a:rPr lang="en-US" sz="2400" b="1" dirty="0" err="1" smtClean="0"/>
              <a:t>dimer</a:t>
            </a:r>
            <a:endParaRPr lang="en-US" sz="2400" b="1" dirty="0"/>
          </a:p>
        </p:txBody>
      </p:sp>
      <p:pic>
        <p:nvPicPr>
          <p:cNvPr id="4" name="Picture 3"/>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092049" y="2697685"/>
            <a:ext cx="2971800" cy="628650"/>
          </a:xfrm>
          <a:prstGeom prst="rect">
            <a:avLst/>
          </a:prstGeom>
        </p:spPr>
      </p:pic>
      <p:pic>
        <p:nvPicPr>
          <p:cNvPr id="5" name="Picture 4"/>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2273562" y="4238938"/>
            <a:ext cx="4617525" cy="8074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555750" y="300774"/>
            <a:ext cx="6032500" cy="2171700"/>
          </a:xfrm>
          <a:prstGeom prst="rect">
            <a:avLst/>
          </a:prstGeom>
        </p:spPr>
      </p:pic>
      <p:pic>
        <p:nvPicPr>
          <p:cNvPr id="3" name="Picture 2"/>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882306" y="3429000"/>
            <a:ext cx="3390900" cy="2400300"/>
          </a:xfrm>
          <a:prstGeom prst="rect">
            <a:avLst/>
          </a:prstGeom>
        </p:spPr>
      </p:pic>
      <p:pic>
        <p:nvPicPr>
          <p:cNvPr id="4" name="Picture 3"/>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4540590" y="3406719"/>
            <a:ext cx="3614643" cy="25392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136825" y="1363033"/>
            <a:ext cx="8901350" cy="1384995"/>
          </a:xfrm>
          <a:prstGeom prst="rect">
            <a:avLst/>
          </a:prstGeom>
          <a:noFill/>
        </p:spPr>
        <p:txBody>
          <a:bodyPr wrap="square" rtlCol="0">
            <a:spAutoFit/>
          </a:bodyPr>
          <a:lstStyle/>
          <a:p>
            <a:r>
              <a:rPr lang="en-US" sz="2800" b="1" dirty="0" smtClean="0"/>
              <a:t>FRET </a:t>
            </a:r>
            <a:r>
              <a:rPr lang="en-US" sz="2800" b="1" dirty="0"/>
              <a:t>is a spectroscopic process</a:t>
            </a:r>
            <a:r>
              <a:rPr lang="en-US" sz="2800" b="1" dirty="0" smtClean="0"/>
              <a:t> by </a:t>
            </a:r>
            <a:r>
              <a:rPr lang="en-US" sz="2800" b="1" dirty="0"/>
              <a:t>which a donor </a:t>
            </a:r>
            <a:r>
              <a:rPr lang="en-US" sz="2800" b="1" dirty="0" err="1"/>
              <a:t>fluorophore</a:t>
            </a:r>
            <a:r>
              <a:rPr lang="en-US" sz="2800" b="1" dirty="0"/>
              <a:t> transfers energy </a:t>
            </a:r>
            <a:r>
              <a:rPr lang="en-US" sz="2800" b="1" dirty="0" smtClean="0"/>
              <a:t>non-</a:t>
            </a:r>
            <a:r>
              <a:rPr lang="en-US" sz="2800" b="1" dirty="0" err="1" smtClean="0"/>
              <a:t>radiatively</a:t>
            </a:r>
            <a:r>
              <a:rPr lang="en-US" sz="2800" b="1" dirty="0" smtClean="0"/>
              <a:t> </a:t>
            </a:r>
            <a:r>
              <a:rPr lang="en-US" sz="2800" b="1" dirty="0"/>
              <a:t>over long distances</a:t>
            </a:r>
            <a:r>
              <a:rPr lang="en-US" sz="2800" b="1" dirty="0" smtClean="0"/>
              <a:t> (</a:t>
            </a:r>
            <a:r>
              <a:rPr lang="en-US" sz="2800" b="1" dirty="0"/>
              <a:t>10-90 Å) to an acceptor </a:t>
            </a:r>
            <a:r>
              <a:rPr lang="en-US" sz="2800" b="1" dirty="0" err="1"/>
              <a:t>fluorophore</a:t>
            </a:r>
            <a:r>
              <a:rPr lang="en-US" sz="2800" b="1" dirty="0"/>
              <a:t>. </a:t>
            </a:r>
          </a:p>
        </p:txBody>
      </p:sp>
      <p:sp>
        <p:nvSpPr>
          <p:cNvPr id="5" name="TextBox 4"/>
          <p:cNvSpPr txBox="1"/>
          <p:nvPr/>
        </p:nvSpPr>
        <p:spPr>
          <a:xfrm>
            <a:off x="136825" y="4004683"/>
            <a:ext cx="8901350" cy="954107"/>
          </a:xfrm>
          <a:prstGeom prst="rect">
            <a:avLst/>
          </a:prstGeom>
          <a:noFill/>
        </p:spPr>
        <p:txBody>
          <a:bodyPr wrap="square" rtlCol="0">
            <a:spAutoFit/>
          </a:bodyPr>
          <a:lstStyle/>
          <a:p>
            <a:r>
              <a:rPr lang="en-US" sz="2800" b="1" dirty="0"/>
              <a:t>The relationship between </a:t>
            </a:r>
            <a:r>
              <a:rPr lang="en-US" sz="2800" b="1" dirty="0" err="1"/>
              <a:t>fluorophore</a:t>
            </a:r>
            <a:r>
              <a:rPr lang="en-US" sz="2800" b="1" dirty="0"/>
              <a:t> distance</a:t>
            </a:r>
            <a:r>
              <a:rPr lang="en-US" sz="2800" b="1" dirty="0" smtClean="0"/>
              <a:t> and </a:t>
            </a:r>
            <a:r>
              <a:rPr lang="en-US" sz="2800" b="1" dirty="0"/>
              <a:t>energy transfer was first described by </a:t>
            </a:r>
            <a:r>
              <a:rPr lang="en-US" sz="2800" b="1" dirty="0" err="1"/>
              <a:t>Förster</a:t>
            </a:r>
            <a:r>
              <a:rPr lang="en-US" sz="2800" b="1" dirty="0"/>
              <a:t> in the 1940’</a:t>
            </a:r>
            <a:r>
              <a:rPr lang="en-US" sz="2800" b="1" dirty="0" smtClean="0"/>
              <a:t>s</a:t>
            </a:r>
            <a:r>
              <a:rPr lang="en-GB" sz="2800" b="1" dirty="0"/>
              <a:t>.</a:t>
            </a:r>
            <a:endParaRPr lang="en-US" sz="28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23451" y="412171"/>
            <a:ext cx="8976885" cy="523220"/>
          </a:xfrm>
          <a:prstGeom prst="rect">
            <a:avLst/>
          </a:prstGeom>
          <a:noFill/>
        </p:spPr>
        <p:txBody>
          <a:bodyPr wrap="square" rtlCol="0">
            <a:spAutoFit/>
          </a:bodyPr>
          <a:lstStyle/>
          <a:p>
            <a:r>
              <a:rPr lang="en-US" sz="2800" b="1" dirty="0"/>
              <a:t>A number of advantages are</a:t>
            </a:r>
            <a:r>
              <a:rPr lang="en-US" sz="2800" b="1" dirty="0" smtClean="0"/>
              <a:t> inherent </a:t>
            </a:r>
            <a:r>
              <a:rPr lang="en-US" sz="2800" b="1" dirty="0"/>
              <a:t>to this </a:t>
            </a:r>
            <a:r>
              <a:rPr lang="en-US" sz="2800" b="1" dirty="0" smtClean="0"/>
              <a:t>technique:</a:t>
            </a:r>
            <a:r>
              <a:rPr lang="en-GB" sz="2800" b="1" dirty="0" smtClean="0"/>
              <a:t> </a:t>
            </a:r>
            <a:endParaRPr lang="en-US" sz="2800" b="1" dirty="0"/>
          </a:p>
        </p:txBody>
      </p:sp>
      <p:sp>
        <p:nvSpPr>
          <p:cNvPr id="3" name="TextBox 2"/>
          <p:cNvSpPr txBox="1"/>
          <p:nvPr/>
        </p:nvSpPr>
        <p:spPr>
          <a:xfrm>
            <a:off x="123451" y="1237207"/>
            <a:ext cx="5084845" cy="400110"/>
          </a:xfrm>
          <a:prstGeom prst="rect">
            <a:avLst/>
          </a:prstGeom>
          <a:noFill/>
        </p:spPr>
        <p:txBody>
          <a:bodyPr wrap="none" rtlCol="0">
            <a:spAutoFit/>
          </a:bodyPr>
          <a:lstStyle/>
          <a:p>
            <a:r>
              <a:rPr lang="en-US" sz="2000" b="1" dirty="0" smtClean="0"/>
              <a:t>1) Sensitivity </a:t>
            </a:r>
            <a:r>
              <a:rPr lang="en-US" sz="2000" b="1" dirty="0"/>
              <a:t>of fluorescence-based </a:t>
            </a:r>
            <a:r>
              <a:rPr lang="en-US" sz="2000" b="1" dirty="0" smtClean="0"/>
              <a:t>detection</a:t>
            </a:r>
            <a:r>
              <a:rPr lang="en-GB" sz="2000" b="1" dirty="0"/>
              <a:t>.</a:t>
            </a:r>
            <a:endParaRPr lang="en-US" sz="2000" b="1" dirty="0"/>
          </a:p>
        </p:txBody>
      </p:sp>
      <p:sp>
        <p:nvSpPr>
          <p:cNvPr id="4" name="TextBox 3"/>
          <p:cNvSpPr txBox="1"/>
          <p:nvPr/>
        </p:nvSpPr>
        <p:spPr>
          <a:xfrm>
            <a:off x="123451" y="1939133"/>
            <a:ext cx="5186035" cy="400110"/>
          </a:xfrm>
          <a:prstGeom prst="rect">
            <a:avLst/>
          </a:prstGeom>
          <a:noFill/>
        </p:spPr>
        <p:txBody>
          <a:bodyPr wrap="none" rtlCol="0">
            <a:spAutoFit/>
          </a:bodyPr>
          <a:lstStyle/>
          <a:p>
            <a:r>
              <a:rPr lang="en-US" sz="2000" b="1" dirty="0" smtClean="0"/>
              <a:t>2) Relatively </a:t>
            </a:r>
            <a:r>
              <a:rPr lang="en-US" sz="2000" b="1" dirty="0"/>
              <a:t>short timescale of energy </a:t>
            </a:r>
            <a:r>
              <a:rPr lang="en-US" sz="2000" b="1" dirty="0" smtClean="0"/>
              <a:t>transfer</a:t>
            </a:r>
            <a:r>
              <a:rPr lang="en-GB" sz="2000" b="1" dirty="0"/>
              <a:t>.</a:t>
            </a:r>
            <a:endParaRPr lang="en-US" sz="2000" b="1" dirty="0"/>
          </a:p>
        </p:txBody>
      </p:sp>
      <p:sp>
        <p:nvSpPr>
          <p:cNvPr id="5" name="TextBox 4"/>
          <p:cNvSpPr txBox="1"/>
          <p:nvPr/>
        </p:nvSpPr>
        <p:spPr>
          <a:xfrm>
            <a:off x="123451" y="2641059"/>
            <a:ext cx="6820347" cy="400110"/>
          </a:xfrm>
          <a:prstGeom prst="rect">
            <a:avLst/>
          </a:prstGeom>
          <a:noFill/>
        </p:spPr>
        <p:txBody>
          <a:bodyPr wrap="none" rtlCol="0">
            <a:spAutoFit/>
          </a:bodyPr>
          <a:lstStyle/>
          <a:p>
            <a:r>
              <a:rPr lang="en-US" sz="2000" b="1" dirty="0" smtClean="0"/>
              <a:t>3) Appreciable </a:t>
            </a:r>
            <a:r>
              <a:rPr lang="en-US" sz="2000" b="1" dirty="0"/>
              <a:t>range of</a:t>
            </a:r>
            <a:r>
              <a:rPr lang="en-US" sz="2000" b="1" dirty="0" smtClean="0"/>
              <a:t> distances </a:t>
            </a:r>
            <a:r>
              <a:rPr lang="en-US" sz="2000" b="1" dirty="0"/>
              <a:t>over which it can be </a:t>
            </a:r>
            <a:r>
              <a:rPr lang="en-US" sz="2000" b="1" dirty="0" smtClean="0"/>
              <a:t>applied</a:t>
            </a:r>
            <a:r>
              <a:rPr lang="en-GB" sz="2000" b="1" dirty="0"/>
              <a:t>.</a:t>
            </a:r>
            <a:endParaRPr lang="en-US" sz="2000" b="1" dirty="0"/>
          </a:p>
        </p:txBody>
      </p:sp>
      <p:sp>
        <p:nvSpPr>
          <p:cNvPr id="6" name="TextBox 5"/>
          <p:cNvSpPr txBox="1"/>
          <p:nvPr/>
        </p:nvSpPr>
        <p:spPr>
          <a:xfrm>
            <a:off x="123451" y="3342985"/>
            <a:ext cx="9054872" cy="707886"/>
          </a:xfrm>
          <a:prstGeom prst="rect">
            <a:avLst/>
          </a:prstGeom>
          <a:noFill/>
        </p:spPr>
        <p:txBody>
          <a:bodyPr wrap="square" rtlCol="0">
            <a:spAutoFit/>
          </a:bodyPr>
          <a:lstStyle/>
          <a:p>
            <a:r>
              <a:rPr lang="en-US" sz="2000" b="1" dirty="0" smtClean="0"/>
              <a:t>4) Radiation</a:t>
            </a:r>
            <a:r>
              <a:rPr lang="en-US" sz="2000" b="1" dirty="0"/>
              <a:t>-less transmission of energy from a donor molecule to an acceptor </a:t>
            </a:r>
            <a:r>
              <a:rPr lang="en-US" sz="2000" b="1" dirty="0" smtClean="0"/>
              <a:t>molecule.</a:t>
            </a:r>
            <a:r>
              <a:rPr lang="en-GB" sz="2000" b="1" dirty="0" smtClean="0"/>
              <a:t> </a:t>
            </a:r>
            <a:endParaRPr lang="en-US" sz="2000" b="1" dirty="0"/>
          </a:p>
        </p:txBody>
      </p:sp>
      <p:sp>
        <p:nvSpPr>
          <p:cNvPr id="7" name="TextBox 6"/>
          <p:cNvSpPr txBox="1"/>
          <p:nvPr/>
        </p:nvSpPr>
        <p:spPr>
          <a:xfrm>
            <a:off x="123451" y="4352687"/>
            <a:ext cx="8976885" cy="707886"/>
          </a:xfrm>
          <a:prstGeom prst="rect">
            <a:avLst/>
          </a:prstGeom>
          <a:noFill/>
        </p:spPr>
        <p:txBody>
          <a:bodyPr wrap="square" rtlCol="0">
            <a:spAutoFit/>
          </a:bodyPr>
          <a:lstStyle/>
          <a:p>
            <a:r>
              <a:rPr lang="en-US" sz="2000" b="1" dirty="0" smtClean="0"/>
              <a:t>5) This </a:t>
            </a:r>
            <a:r>
              <a:rPr lang="en-US" sz="2000" b="1" dirty="0"/>
              <a:t>resonance interaction occurs over greater than </a:t>
            </a:r>
            <a:r>
              <a:rPr lang="en-US" sz="2000" b="1" dirty="0" smtClean="0"/>
              <a:t>inter-atomic </a:t>
            </a:r>
            <a:r>
              <a:rPr lang="en-US" sz="2000" b="1" dirty="0"/>
              <a:t>distances, without conversion to thermal energy, and without any molecular </a:t>
            </a:r>
            <a:r>
              <a:rPr lang="en-US" sz="2000" b="1" dirty="0" smtClean="0"/>
              <a:t>collision</a:t>
            </a:r>
            <a:r>
              <a:rPr lang="en-GB" sz="2000" b="1" dirty="0"/>
              <a:t>.</a:t>
            </a:r>
            <a:endParaRPr lang="en-US" sz="2000" b="1" dirty="0"/>
          </a:p>
        </p:txBody>
      </p:sp>
      <p:sp>
        <p:nvSpPr>
          <p:cNvPr id="8" name="TextBox 7"/>
          <p:cNvSpPr txBox="1"/>
          <p:nvPr/>
        </p:nvSpPr>
        <p:spPr>
          <a:xfrm>
            <a:off x="123451" y="5362391"/>
            <a:ext cx="8926878" cy="707886"/>
          </a:xfrm>
          <a:prstGeom prst="rect">
            <a:avLst/>
          </a:prstGeom>
          <a:noFill/>
        </p:spPr>
        <p:txBody>
          <a:bodyPr wrap="square" rtlCol="0">
            <a:spAutoFit/>
          </a:bodyPr>
          <a:lstStyle/>
          <a:p>
            <a:r>
              <a:rPr lang="en-US" sz="2000" b="1" dirty="0" smtClean="0"/>
              <a:t>6)The </a:t>
            </a:r>
            <a:r>
              <a:rPr lang="en-US" sz="2000" b="1" dirty="0"/>
              <a:t>transfer of energy leads to a reduction in the donor’s fluorescence intensity and excited state lifetime, and an increase in the acceptor’s emission intensity.</a:t>
            </a:r>
            <a:r>
              <a:rPr lang="en-GB" sz="2000" b="1" dirty="0" smtClean="0"/>
              <a:t> </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579367" y="986762"/>
            <a:ext cx="7976943" cy="48171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849407" y="323056"/>
            <a:ext cx="5440913" cy="461665"/>
          </a:xfrm>
          <a:prstGeom prst="rect">
            <a:avLst/>
          </a:prstGeom>
          <a:noFill/>
        </p:spPr>
        <p:txBody>
          <a:bodyPr wrap="none" rtlCol="0">
            <a:spAutoFit/>
          </a:bodyPr>
          <a:lstStyle/>
          <a:p>
            <a:r>
              <a:rPr lang="en-US" sz="2400" b="1" dirty="0"/>
              <a:t>The molecular processes underlying </a:t>
            </a:r>
            <a:r>
              <a:rPr lang="en-US" sz="2400" b="1" dirty="0" smtClean="0"/>
              <a:t>FRET</a:t>
            </a:r>
            <a:endParaRPr lang="en-US" sz="2400" b="1" dirty="0"/>
          </a:p>
        </p:txBody>
      </p:sp>
      <p:sp>
        <p:nvSpPr>
          <p:cNvPr id="3" name="TextBox 2"/>
          <p:cNvSpPr txBox="1"/>
          <p:nvPr/>
        </p:nvSpPr>
        <p:spPr>
          <a:xfrm>
            <a:off x="189398" y="1225161"/>
            <a:ext cx="8954602" cy="646331"/>
          </a:xfrm>
          <a:prstGeom prst="rect">
            <a:avLst/>
          </a:prstGeom>
          <a:noFill/>
        </p:spPr>
        <p:txBody>
          <a:bodyPr wrap="square" rtlCol="0">
            <a:spAutoFit/>
          </a:bodyPr>
          <a:lstStyle/>
          <a:p>
            <a:r>
              <a:rPr lang="en-US" b="1" dirty="0" smtClean="0"/>
              <a:t>a) Absorption </a:t>
            </a:r>
            <a:r>
              <a:rPr lang="en-US" b="1" dirty="0"/>
              <a:t>of energy by</a:t>
            </a:r>
            <a:r>
              <a:rPr lang="en-US" b="1" dirty="0" smtClean="0"/>
              <a:t> the </a:t>
            </a:r>
            <a:r>
              <a:rPr lang="en-US" b="1" dirty="0"/>
              <a:t>donor molecule, resulting in excitation from the ground state, S</a:t>
            </a:r>
            <a:r>
              <a:rPr lang="en-US" b="1" baseline="-25000" dirty="0"/>
              <a:t>0</a:t>
            </a:r>
            <a:r>
              <a:rPr lang="en-US" b="1" baseline="30000" dirty="0"/>
              <a:t>D</a:t>
            </a:r>
            <a:r>
              <a:rPr lang="en-US" b="1" dirty="0"/>
              <a:t>, to an excited</a:t>
            </a:r>
            <a:r>
              <a:rPr lang="en-US" b="1" dirty="0" smtClean="0"/>
              <a:t> singlet </a:t>
            </a:r>
            <a:r>
              <a:rPr lang="en-US" b="1" dirty="0"/>
              <a:t>state, S</a:t>
            </a:r>
            <a:r>
              <a:rPr lang="en-US" b="1" baseline="-25000" dirty="0"/>
              <a:t>1</a:t>
            </a:r>
            <a:r>
              <a:rPr lang="en-US" b="1" baseline="30000" dirty="0"/>
              <a:t>D</a:t>
            </a:r>
            <a:r>
              <a:rPr lang="en-US" b="1" dirty="0"/>
              <a:t>.</a:t>
            </a:r>
            <a:r>
              <a:rPr lang="en-GB" b="1" dirty="0" smtClean="0"/>
              <a:t> </a:t>
            </a:r>
            <a:endParaRPr lang="en-US" b="1" dirty="0"/>
          </a:p>
        </p:txBody>
      </p:sp>
      <p:sp>
        <p:nvSpPr>
          <p:cNvPr id="4" name="TextBox 3"/>
          <p:cNvSpPr txBox="1"/>
          <p:nvPr/>
        </p:nvSpPr>
        <p:spPr>
          <a:xfrm>
            <a:off x="189398" y="2090808"/>
            <a:ext cx="8814453" cy="646331"/>
          </a:xfrm>
          <a:prstGeom prst="rect">
            <a:avLst/>
          </a:prstGeom>
          <a:noFill/>
        </p:spPr>
        <p:txBody>
          <a:bodyPr wrap="square" rtlCol="0">
            <a:spAutoFit/>
          </a:bodyPr>
          <a:lstStyle/>
          <a:p>
            <a:r>
              <a:rPr lang="en-US" b="1" dirty="0" err="1" smtClean="0"/>
              <a:t>b</a:t>
            </a:r>
            <a:r>
              <a:rPr lang="en-US" b="1" dirty="0" smtClean="0"/>
              <a:t>) Several </a:t>
            </a:r>
            <a:r>
              <a:rPr lang="en-US" b="1" dirty="0"/>
              <a:t>excited states are available to the donor; however,</a:t>
            </a:r>
            <a:r>
              <a:rPr lang="en-US" b="1" dirty="0" smtClean="0"/>
              <a:t> </a:t>
            </a:r>
            <a:r>
              <a:rPr lang="en-US" b="1" dirty="0" err="1" smtClean="0"/>
              <a:t>vibrational</a:t>
            </a:r>
            <a:r>
              <a:rPr lang="en-US" b="1" dirty="0" smtClean="0"/>
              <a:t> </a:t>
            </a:r>
            <a:r>
              <a:rPr lang="en-US" b="1" dirty="0"/>
              <a:t>relaxation to S</a:t>
            </a:r>
            <a:r>
              <a:rPr lang="en-US" b="1" baseline="-25000" dirty="0"/>
              <a:t>1</a:t>
            </a:r>
            <a:r>
              <a:rPr lang="en-US" b="1" baseline="30000" dirty="0"/>
              <a:t>D</a:t>
            </a:r>
            <a:r>
              <a:rPr lang="en-US" b="1" dirty="0"/>
              <a:t> by internal conversion is rapid, ensuring that a majority</a:t>
            </a:r>
            <a:r>
              <a:rPr lang="en-US" b="1" dirty="0" smtClean="0"/>
              <a:t> of </a:t>
            </a:r>
            <a:r>
              <a:rPr lang="en-US" b="1" dirty="0"/>
              <a:t>emission occurs from this state.</a:t>
            </a:r>
            <a:r>
              <a:rPr lang="en-GB" b="1" dirty="0" smtClean="0"/>
              <a:t> </a:t>
            </a:r>
            <a:endParaRPr lang="en-US" b="1" dirty="0"/>
          </a:p>
        </p:txBody>
      </p:sp>
      <p:sp>
        <p:nvSpPr>
          <p:cNvPr id="5" name="TextBox 4"/>
          <p:cNvSpPr txBox="1"/>
          <p:nvPr/>
        </p:nvSpPr>
        <p:spPr>
          <a:xfrm>
            <a:off x="189398" y="2956455"/>
            <a:ext cx="8814453" cy="646331"/>
          </a:xfrm>
          <a:prstGeom prst="rect">
            <a:avLst/>
          </a:prstGeom>
          <a:noFill/>
        </p:spPr>
        <p:txBody>
          <a:bodyPr wrap="square" rtlCol="0">
            <a:spAutoFit/>
          </a:bodyPr>
          <a:lstStyle/>
          <a:p>
            <a:r>
              <a:rPr lang="en-US" b="1" dirty="0" err="1" smtClean="0"/>
              <a:t>c</a:t>
            </a:r>
            <a:r>
              <a:rPr lang="en-US" b="1" dirty="0" smtClean="0"/>
              <a:t>) Several </a:t>
            </a:r>
            <a:r>
              <a:rPr lang="en-US" b="1" dirty="0"/>
              <a:t>fates are possible for the excited donor,</a:t>
            </a:r>
            <a:r>
              <a:rPr lang="en-US" b="1" dirty="0" smtClean="0"/>
              <a:t> including </a:t>
            </a:r>
            <a:r>
              <a:rPr lang="en-US" b="1" dirty="0"/>
              <a:t>spontaneous emission and </a:t>
            </a:r>
            <a:r>
              <a:rPr lang="en-US" b="1" dirty="0" smtClean="0"/>
              <a:t>non-</a:t>
            </a:r>
            <a:r>
              <a:rPr lang="en-US" b="1" dirty="0" err="1" smtClean="0"/>
              <a:t>radiative</a:t>
            </a:r>
            <a:r>
              <a:rPr lang="en-US" b="1" dirty="0" smtClean="0"/>
              <a:t> </a:t>
            </a:r>
            <a:r>
              <a:rPr lang="en-US" b="1" dirty="0"/>
              <a:t>processes.</a:t>
            </a:r>
            <a:r>
              <a:rPr lang="en-GB" b="1" dirty="0" smtClean="0"/>
              <a:t> </a:t>
            </a:r>
            <a:endParaRPr lang="en-US" b="1" dirty="0"/>
          </a:p>
        </p:txBody>
      </p:sp>
      <p:sp>
        <p:nvSpPr>
          <p:cNvPr id="6" name="TextBox 5"/>
          <p:cNvSpPr txBox="1"/>
          <p:nvPr/>
        </p:nvSpPr>
        <p:spPr>
          <a:xfrm>
            <a:off x="189398" y="3822102"/>
            <a:ext cx="8814453" cy="646331"/>
          </a:xfrm>
          <a:prstGeom prst="rect">
            <a:avLst/>
          </a:prstGeom>
          <a:noFill/>
        </p:spPr>
        <p:txBody>
          <a:bodyPr wrap="square" rtlCol="0">
            <a:spAutoFit/>
          </a:bodyPr>
          <a:lstStyle/>
          <a:p>
            <a:r>
              <a:rPr lang="en-US" b="1" dirty="0" err="1" smtClean="0"/>
              <a:t>d</a:t>
            </a:r>
            <a:r>
              <a:rPr lang="en-US" b="1" dirty="0" smtClean="0"/>
              <a:t>) If </a:t>
            </a:r>
            <a:r>
              <a:rPr lang="en-US" b="1" dirty="0"/>
              <a:t>a suitable acceptor</a:t>
            </a:r>
            <a:r>
              <a:rPr lang="en-US" b="1" dirty="0" smtClean="0"/>
              <a:t> </a:t>
            </a:r>
            <a:r>
              <a:rPr lang="en-US" b="1" dirty="0" err="1" smtClean="0"/>
              <a:t>fluorophore</a:t>
            </a:r>
            <a:r>
              <a:rPr lang="en-US" b="1" dirty="0" smtClean="0"/>
              <a:t> </a:t>
            </a:r>
            <a:r>
              <a:rPr lang="en-US" b="1" dirty="0"/>
              <a:t>is nearby, then </a:t>
            </a:r>
            <a:r>
              <a:rPr lang="en-US" b="1" dirty="0" smtClean="0"/>
              <a:t>non-</a:t>
            </a:r>
            <a:r>
              <a:rPr lang="en-US" b="1" dirty="0" err="1" smtClean="0"/>
              <a:t>radiative</a:t>
            </a:r>
            <a:r>
              <a:rPr lang="en-US" b="1" dirty="0" smtClean="0"/>
              <a:t> </a:t>
            </a:r>
            <a:r>
              <a:rPr lang="en-US" b="1" dirty="0"/>
              <a:t>energy transfer between the donor and</a:t>
            </a:r>
            <a:r>
              <a:rPr lang="en-US" b="1" dirty="0" smtClean="0"/>
              <a:t> acceptor </a:t>
            </a:r>
            <a:r>
              <a:rPr lang="en-US" b="1" dirty="0"/>
              <a:t>can occur.</a:t>
            </a:r>
            <a:r>
              <a:rPr lang="en-GB" b="1" dirty="0" smtClean="0"/>
              <a:t> </a:t>
            </a:r>
            <a:endParaRPr lang="en-US" b="1" dirty="0"/>
          </a:p>
        </p:txBody>
      </p:sp>
      <p:sp>
        <p:nvSpPr>
          <p:cNvPr id="7" name="TextBox 6"/>
          <p:cNvSpPr txBox="1"/>
          <p:nvPr/>
        </p:nvSpPr>
        <p:spPr>
          <a:xfrm>
            <a:off x="189398" y="4687749"/>
            <a:ext cx="8814453" cy="923330"/>
          </a:xfrm>
          <a:prstGeom prst="rect">
            <a:avLst/>
          </a:prstGeom>
          <a:noFill/>
        </p:spPr>
        <p:txBody>
          <a:bodyPr wrap="square" rtlCol="0">
            <a:spAutoFit/>
          </a:bodyPr>
          <a:lstStyle/>
          <a:p>
            <a:r>
              <a:rPr lang="en-US" b="1" dirty="0" err="1" smtClean="0"/>
              <a:t>e</a:t>
            </a:r>
            <a:r>
              <a:rPr lang="en-US" b="1" dirty="0" smtClean="0"/>
              <a:t>) This </a:t>
            </a:r>
            <a:r>
              <a:rPr lang="en-US" b="1" dirty="0"/>
              <a:t>transfer involves a resonance between the singlet-singlet</a:t>
            </a:r>
            <a:r>
              <a:rPr lang="en-US" b="1" dirty="0" smtClean="0"/>
              <a:t> electronic </a:t>
            </a:r>
            <a:r>
              <a:rPr lang="en-US" b="1" dirty="0"/>
              <a:t>transitions of the two </a:t>
            </a:r>
            <a:r>
              <a:rPr lang="en-US" b="1" dirty="0" err="1"/>
              <a:t>fluorophores</a:t>
            </a:r>
            <a:r>
              <a:rPr lang="en-US" b="1" dirty="0"/>
              <a:t>, generated by coupling of the emission</a:t>
            </a:r>
            <a:r>
              <a:rPr lang="en-US" b="1" dirty="0" smtClean="0"/>
              <a:t> transition </a:t>
            </a:r>
            <a:r>
              <a:rPr lang="en-US" b="1" dirty="0"/>
              <a:t>dipole moment of the donor and the absorption transition dipole moment of</a:t>
            </a:r>
            <a:r>
              <a:rPr lang="en-US" b="1" dirty="0" smtClean="0"/>
              <a:t> the </a:t>
            </a:r>
            <a:r>
              <a:rPr lang="en-US" b="1" dirty="0"/>
              <a:t>acceptor.</a:t>
            </a:r>
            <a:r>
              <a:rPr lang="en-GB" b="1" dirty="0" smtClean="0"/>
              <a:t> </a:t>
            </a:r>
            <a:endParaRPr lang="en-US" b="1" dirty="0"/>
          </a:p>
        </p:txBody>
      </p:sp>
      <p:sp>
        <p:nvSpPr>
          <p:cNvPr id="8" name="TextBox 7"/>
          <p:cNvSpPr txBox="1"/>
          <p:nvPr/>
        </p:nvSpPr>
        <p:spPr>
          <a:xfrm>
            <a:off x="189398" y="5830396"/>
            <a:ext cx="8814453" cy="646331"/>
          </a:xfrm>
          <a:prstGeom prst="rect">
            <a:avLst/>
          </a:prstGeom>
          <a:noFill/>
        </p:spPr>
        <p:txBody>
          <a:bodyPr wrap="square" rtlCol="0">
            <a:spAutoFit/>
          </a:bodyPr>
          <a:lstStyle/>
          <a:p>
            <a:r>
              <a:rPr lang="en-US" b="1" dirty="0" err="1" smtClean="0"/>
              <a:t>f</a:t>
            </a:r>
            <a:r>
              <a:rPr lang="en-US" b="1" dirty="0" smtClean="0"/>
              <a:t>) Thus</a:t>
            </a:r>
            <a:r>
              <a:rPr lang="en-US" b="1" dirty="0"/>
              <a:t>, the efficiency of FRET and the range of distances over which it</a:t>
            </a:r>
            <a:r>
              <a:rPr lang="en-US" b="1" dirty="0" smtClean="0"/>
              <a:t> can </a:t>
            </a:r>
            <a:r>
              <a:rPr lang="en-US" b="1" dirty="0"/>
              <a:t>be observed are determined by the spectral properties of a given donor</a:t>
            </a:r>
            <a:r>
              <a:rPr lang="en-US" b="1" dirty="0" smtClean="0"/>
              <a:t>-acceptor </a:t>
            </a:r>
            <a:r>
              <a:rPr lang="en-US" b="1" dirty="0"/>
              <a:t>pair.</a:t>
            </a:r>
            <a:r>
              <a:rPr lang="en-GB" b="1" dirty="0" smtClean="0"/>
              <a:t> </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615948" y="688260"/>
            <a:ext cx="7884658" cy="56057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29462" y="343623"/>
            <a:ext cx="8742923" cy="954107"/>
          </a:xfrm>
          <a:prstGeom prst="rect">
            <a:avLst/>
          </a:prstGeom>
          <a:noFill/>
        </p:spPr>
        <p:txBody>
          <a:bodyPr wrap="square" rtlCol="0">
            <a:spAutoFit/>
          </a:bodyPr>
          <a:lstStyle/>
          <a:p>
            <a:pPr algn="ctr"/>
            <a:r>
              <a:rPr lang="en-US" sz="2800" b="1" dirty="0"/>
              <a:t>The primary conditions that need to be met in order for FRET to occur are relatively </a:t>
            </a:r>
            <a:r>
              <a:rPr lang="en-US" sz="2800" b="1" dirty="0" smtClean="0"/>
              <a:t>few</a:t>
            </a:r>
            <a:r>
              <a:rPr lang="en-GB" sz="2800" b="1" dirty="0"/>
              <a:t>:</a:t>
            </a:r>
            <a:endParaRPr lang="en-US" sz="2800" b="1" dirty="0"/>
          </a:p>
        </p:txBody>
      </p:sp>
      <p:sp>
        <p:nvSpPr>
          <p:cNvPr id="3" name="TextBox 2"/>
          <p:cNvSpPr txBox="1"/>
          <p:nvPr/>
        </p:nvSpPr>
        <p:spPr>
          <a:xfrm>
            <a:off x="126493" y="1551807"/>
            <a:ext cx="8742922" cy="830997"/>
          </a:xfrm>
          <a:prstGeom prst="rect">
            <a:avLst/>
          </a:prstGeom>
          <a:noFill/>
        </p:spPr>
        <p:txBody>
          <a:bodyPr wrap="square" rtlCol="0">
            <a:spAutoFit/>
          </a:bodyPr>
          <a:lstStyle/>
          <a:p>
            <a:r>
              <a:rPr lang="en-US" sz="2400" b="1" dirty="0" smtClean="0"/>
              <a:t>1) The </a:t>
            </a:r>
            <a:r>
              <a:rPr lang="en-US" sz="2400" b="1" dirty="0"/>
              <a:t>donor and acceptor molecules must be in close proximity to one another (typically 10-100 Å).</a:t>
            </a:r>
            <a:r>
              <a:rPr lang="en-GB" sz="2400" b="1" dirty="0" smtClean="0"/>
              <a:t> </a:t>
            </a:r>
            <a:endParaRPr lang="en-US" sz="2400" b="1" dirty="0"/>
          </a:p>
        </p:txBody>
      </p:sp>
      <p:sp>
        <p:nvSpPr>
          <p:cNvPr id="4" name="TextBox 3"/>
          <p:cNvSpPr txBox="1"/>
          <p:nvPr/>
        </p:nvSpPr>
        <p:spPr>
          <a:xfrm>
            <a:off x="126493" y="2899571"/>
            <a:ext cx="8845892" cy="830997"/>
          </a:xfrm>
          <a:prstGeom prst="rect">
            <a:avLst/>
          </a:prstGeom>
          <a:noFill/>
        </p:spPr>
        <p:txBody>
          <a:bodyPr wrap="square" rtlCol="0">
            <a:spAutoFit/>
          </a:bodyPr>
          <a:lstStyle/>
          <a:p>
            <a:r>
              <a:rPr lang="en-US" sz="2400" b="1" dirty="0" smtClean="0"/>
              <a:t>2) The </a:t>
            </a:r>
            <a:r>
              <a:rPr lang="en-US" sz="2400" b="1" dirty="0"/>
              <a:t>absorption or excitation spectrum of the acceptor must overlap the fluorescence emission spectrum of the donor.</a:t>
            </a:r>
            <a:r>
              <a:rPr lang="en-GB" sz="2400" b="1" dirty="0" smtClean="0"/>
              <a:t> </a:t>
            </a:r>
            <a:endParaRPr lang="en-US" sz="2400" b="1" dirty="0"/>
          </a:p>
        </p:txBody>
      </p:sp>
      <p:sp>
        <p:nvSpPr>
          <p:cNvPr id="5" name="TextBox 4"/>
          <p:cNvSpPr txBox="1"/>
          <p:nvPr/>
        </p:nvSpPr>
        <p:spPr>
          <a:xfrm>
            <a:off x="126493" y="4247335"/>
            <a:ext cx="8811570" cy="830997"/>
          </a:xfrm>
          <a:prstGeom prst="rect">
            <a:avLst/>
          </a:prstGeom>
          <a:noFill/>
        </p:spPr>
        <p:txBody>
          <a:bodyPr wrap="square" rtlCol="0">
            <a:spAutoFit/>
          </a:bodyPr>
          <a:lstStyle/>
          <a:p>
            <a:r>
              <a:rPr lang="en-US" sz="2400" b="1" dirty="0" smtClean="0"/>
              <a:t>3) The </a:t>
            </a:r>
            <a:r>
              <a:rPr lang="en-US" sz="2400" b="1" dirty="0"/>
              <a:t>degree to which they overlap is referred to as the spectral overlap integral (</a:t>
            </a:r>
            <a:r>
              <a:rPr lang="en-US" sz="2400" b="1" i="1" dirty="0"/>
              <a:t>J</a:t>
            </a:r>
            <a:r>
              <a:rPr lang="en-US" sz="2400" b="1" dirty="0"/>
              <a:t>).</a:t>
            </a:r>
            <a:r>
              <a:rPr lang="en-GB" sz="2400" b="1" dirty="0" smtClean="0"/>
              <a:t> </a:t>
            </a:r>
            <a:endParaRPr lang="en-US" sz="2400" b="1" dirty="0"/>
          </a:p>
        </p:txBody>
      </p:sp>
      <p:sp>
        <p:nvSpPr>
          <p:cNvPr id="6" name="TextBox 5"/>
          <p:cNvSpPr txBox="1"/>
          <p:nvPr/>
        </p:nvSpPr>
        <p:spPr>
          <a:xfrm>
            <a:off x="126493" y="5595098"/>
            <a:ext cx="8891656" cy="830997"/>
          </a:xfrm>
          <a:prstGeom prst="rect">
            <a:avLst/>
          </a:prstGeom>
          <a:noFill/>
        </p:spPr>
        <p:txBody>
          <a:bodyPr wrap="square" rtlCol="0">
            <a:spAutoFit/>
          </a:bodyPr>
          <a:lstStyle/>
          <a:p>
            <a:r>
              <a:rPr lang="en-US" sz="2400" b="1" dirty="0" smtClean="0"/>
              <a:t>4) The </a:t>
            </a:r>
            <a:r>
              <a:rPr lang="en-US" sz="2400" b="1" dirty="0"/>
              <a:t>donor and acceptor transition dipole orientations must be approximately parallel.</a:t>
            </a:r>
            <a:r>
              <a:rPr lang="en-GB" sz="2400" b="1" dirty="0" smtClean="0"/>
              <a:t> </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679603" y="287920"/>
            <a:ext cx="7769825" cy="461665"/>
          </a:xfrm>
          <a:prstGeom prst="rect">
            <a:avLst/>
          </a:prstGeom>
          <a:noFill/>
        </p:spPr>
        <p:txBody>
          <a:bodyPr wrap="none" rtlCol="0">
            <a:spAutoFit/>
          </a:bodyPr>
          <a:lstStyle/>
          <a:p>
            <a:r>
              <a:rPr lang="en-US" sz="2400" b="1" u="sng" dirty="0"/>
              <a:t>FRET can be experimentally measured in a number of </a:t>
            </a:r>
            <a:r>
              <a:rPr lang="en-US" sz="2400" b="1" u="sng" dirty="0" smtClean="0"/>
              <a:t>ways</a:t>
            </a:r>
            <a:r>
              <a:rPr lang="en-GB" sz="2400" b="1" u="sng" dirty="0"/>
              <a:t>:</a:t>
            </a:r>
            <a:endParaRPr lang="en-US" sz="2400" b="1" u="sng" dirty="0"/>
          </a:p>
        </p:txBody>
      </p:sp>
      <p:sp>
        <p:nvSpPr>
          <p:cNvPr id="3" name="TextBox 2"/>
          <p:cNvSpPr txBox="1"/>
          <p:nvPr/>
        </p:nvSpPr>
        <p:spPr>
          <a:xfrm>
            <a:off x="5309648" y="1454614"/>
            <a:ext cx="1925302" cy="400110"/>
          </a:xfrm>
          <a:prstGeom prst="rect">
            <a:avLst/>
          </a:prstGeom>
          <a:noFill/>
        </p:spPr>
        <p:txBody>
          <a:bodyPr wrap="none" rtlCol="0">
            <a:spAutoFit/>
          </a:bodyPr>
          <a:lstStyle/>
          <a:p>
            <a:r>
              <a:rPr lang="en-US" sz="2000" b="1" dirty="0" smtClean="0"/>
              <a:t>2) time</a:t>
            </a:r>
            <a:r>
              <a:rPr lang="en-US" sz="2000" b="1" dirty="0"/>
              <a:t>-resolved</a:t>
            </a:r>
            <a:r>
              <a:rPr lang="en-GB" sz="2000" b="1" dirty="0" smtClean="0"/>
              <a:t> </a:t>
            </a:r>
            <a:endParaRPr lang="en-US" sz="2000" b="1" dirty="0"/>
          </a:p>
        </p:txBody>
      </p:sp>
      <p:sp>
        <p:nvSpPr>
          <p:cNvPr id="4" name="TextBox 3"/>
          <p:cNvSpPr txBox="1"/>
          <p:nvPr/>
        </p:nvSpPr>
        <p:spPr>
          <a:xfrm>
            <a:off x="2198500" y="1454614"/>
            <a:ext cx="1751727" cy="400110"/>
          </a:xfrm>
          <a:prstGeom prst="rect">
            <a:avLst/>
          </a:prstGeom>
          <a:noFill/>
        </p:spPr>
        <p:txBody>
          <a:bodyPr wrap="none" rtlCol="0">
            <a:spAutoFit/>
          </a:bodyPr>
          <a:lstStyle/>
          <a:p>
            <a:r>
              <a:rPr lang="en-US" sz="2000" b="1" dirty="0" smtClean="0"/>
              <a:t>1) steady</a:t>
            </a:r>
            <a:r>
              <a:rPr lang="en-US" sz="2000" b="1" dirty="0"/>
              <a:t>-</a:t>
            </a:r>
            <a:r>
              <a:rPr lang="en-US" sz="2000" b="1" dirty="0" smtClean="0"/>
              <a:t>state</a:t>
            </a:r>
            <a:endParaRPr lang="en-US" sz="2000" b="1" dirty="0"/>
          </a:p>
        </p:txBody>
      </p:sp>
      <p:sp>
        <p:nvSpPr>
          <p:cNvPr id="5" name="TextBox 4"/>
          <p:cNvSpPr txBox="1"/>
          <p:nvPr/>
        </p:nvSpPr>
        <p:spPr>
          <a:xfrm>
            <a:off x="724167" y="2862954"/>
            <a:ext cx="7698451" cy="461665"/>
          </a:xfrm>
          <a:prstGeom prst="rect">
            <a:avLst/>
          </a:prstGeom>
          <a:noFill/>
        </p:spPr>
        <p:txBody>
          <a:bodyPr wrap="square" rtlCol="0">
            <a:spAutoFit/>
          </a:bodyPr>
          <a:lstStyle/>
          <a:p>
            <a:r>
              <a:rPr lang="en-US" sz="2400" b="1" u="sng" dirty="0"/>
              <a:t>most commonly employed methods</a:t>
            </a:r>
            <a:r>
              <a:rPr lang="en-US" sz="2400" b="1" u="sng" dirty="0" smtClean="0"/>
              <a:t> for </a:t>
            </a:r>
            <a:r>
              <a:rPr lang="en-US" sz="2400" b="1" u="sng" dirty="0"/>
              <a:t>quantifying </a:t>
            </a:r>
            <a:r>
              <a:rPr lang="en-US" sz="2400" b="1" u="sng" dirty="0" smtClean="0"/>
              <a:t>FRET:</a:t>
            </a:r>
            <a:r>
              <a:rPr lang="en-GB" sz="2400" b="1" u="sng" dirty="0" smtClean="0"/>
              <a:t> </a:t>
            </a:r>
            <a:endParaRPr lang="en-US" sz="2400" b="1" u="sng" dirty="0"/>
          </a:p>
        </p:txBody>
      </p:sp>
      <p:sp>
        <p:nvSpPr>
          <p:cNvPr id="6" name="TextBox 5"/>
          <p:cNvSpPr txBox="1"/>
          <p:nvPr/>
        </p:nvSpPr>
        <p:spPr>
          <a:xfrm>
            <a:off x="990795" y="4088344"/>
            <a:ext cx="7343452" cy="400110"/>
          </a:xfrm>
          <a:prstGeom prst="rect">
            <a:avLst/>
          </a:prstGeom>
          <a:noFill/>
        </p:spPr>
        <p:txBody>
          <a:bodyPr wrap="none" rtlCol="0">
            <a:spAutoFit/>
          </a:bodyPr>
          <a:lstStyle/>
          <a:p>
            <a:pPr>
              <a:tabLst>
                <a:tab pos="2874963" algn="l"/>
              </a:tabLst>
            </a:pPr>
            <a:r>
              <a:rPr lang="en-US" sz="2000" b="1" dirty="0" smtClean="0"/>
              <a:t>1) reduction </a:t>
            </a:r>
            <a:r>
              <a:rPr lang="en-US" sz="2000" b="1" dirty="0"/>
              <a:t>in the donor quantum yield</a:t>
            </a:r>
            <a:r>
              <a:rPr lang="en-GB" sz="2000" b="1" dirty="0" smtClean="0"/>
              <a:t> </a:t>
            </a:r>
            <a:r>
              <a:rPr lang="en-US" sz="2000" b="1" dirty="0"/>
              <a:t>in the</a:t>
            </a:r>
            <a:r>
              <a:rPr lang="en-US" sz="2000" b="1" dirty="0" smtClean="0"/>
              <a:t> presence </a:t>
            </a:r>
            <a:r>
              <a:rPr lang="en-US" sz="2000" b="1" dirty="0"/>
              <a:t>of acceptor</a:t>
            </a:r>
            <a:r>
              <a:rPr lang="en-GB" sz="2000" b="1" dirty="0" smtClean="0"/>
              <a:t> </a:t>
            </a:r>
            <a:endParaRPr lang="en-US" sz="2000" b="1" dirty="0"/>
          </a:p>
        </p:txBody>
      </p:sp>
      <p:sp>
        <p:nvSpPr>
          <p:cNvPr id="7" name="TextBox 6"/>
          <p:cNvSpPr txBox="1"/>
          <p:nvPr/>
        </p:nvSpPr>
        <p:spPr>
          <a:xfrm>
            <a:off x="1147525" y="5180053"/>
            <a:ext cx="6840592" cy="400110"/>
          </a:xfrm>
          <a:prstGeom prst="rect">
            <a:avLst/>
          </a:prstGeom>
          <a:noFill/>
        </p:spPr>
        <p:txBody>
          <a:bodyPr wrap="square" rtlCol="0">
            <a:spAutoFit/>
          </a:bodyPr>
          <a:lstStyle/>
          <a:p>
            <a:r>
              <a:rPr lang="en-US" sz="2000" b="1" dirty="0" smtClean="0"/>
              <a:t>2) enhancement </a:t>
            </a:r>
            <a:r>
              <a:rPr lang="en-US" sz="2000" b="1" dirty="0"/>
              <a:t>of acceptor emission in the presence of</a:t>
            </a:r>
            <a:r>
              <a:rPr lang="en-US" sz="2000" b="1" dirty="0" smtClean="0"/>
              <a:t> donor</a:t>
            </a:r>
            <a:r>
              <a:rPr lang="en-GB" sz="2000" b="1" dirty="0" smtClean="0"/>
              <a:t> </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776</TotalTime>
  <Words>2014</Words>
  <Application>Microsoft Macintosh PowerPoint</Application>
  <PresentationFormat>On-screen Show (4:3)</PresentationFormat>
  <Paragraphs>131</Paragraphs>
  <Slides>28</Slides>
  <Notes>0</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MathType 6.0 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University of Cambridge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Joseph Maman</dc:creator>
  <cp:lastModifiedBy>Joseph Maman</cp:lastModifiedBy>
  <cp:revision>52</cp:revision>
  <dcterms:created xsi:type="dcterms:W3CDTF">2018-01-10T12:18:28Z</dcterms:created>
  <dcterms:modified xsi:type="dcterms:W3CDTF">2018-01-10T18:40:48Z</dcterms:modified>
</cp:coreProperties>
</file>